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0" r:id="rId3"/>
    <p:sldId id="291" r:id="rId4"/>
    <p:sldId id="260" r:id="rId5"/>
    <p:sldId id="303" r:id="rId6"/>
    <p:sldId id="304" r:id="rId7"/>
    <p:sldId id="263" r:id="rId8"/>
    <p:sldId id="265" r:id="rId9"/>
    <p:sldId id="286" r:id="rId10"/>
    <p:sldId id="264" r:id="rId11"/>
    <p:sldId id="268" r:id="rId12"/>
    <p:sldId id="267" r:id="rId13"/>
    <p:sldId id="309" r:id="rId14"/>
    <p:sldId id="292" r:id="rId15"/>
    <p:sldId id="266" r:id="rId16"/>
    <p:sldId id="269" r:id="rId17"/>
    <p:sldId id="270" r:id="rId18"/>
    <p:sldId id="271" r:id="rId19"/>
    <p:sldId id="272" r:id="rId20"/>
    <p:sldId id="305" r:id="rId21"/>
    <p:sldId id="308" r:id="rId22"/>
    <p:sldId id="307" r:id="rId23"/>
    <p:sldId id="306" r:id="rId24"/>
    <p:sldId id="293" r:id="rId25"/>
    <p:sldId id="273" r:id="rId26"/>
    <p:sldId id="275" r:id="rId27"/>
    <p:sldId id="294" r:id="rId28"/>
    <p:sldId id="283" r:id="rId29"/>
    <p:sldId id="259"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426" autoAdjust="0"/>
  </p:normalViewPr>
  <p:slideViewPr>
    <p:cSldViewPr snapToGrid="0">
      <p:cViewPr varScale="1">
        <p:scale>
          <a:sx n="81" d="100"/>
          <a:sy n="81" d="100"/>
        </p:scale>
        <p:origin x="754"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5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593B3-D403-4575-8D22-CBF99996A56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96963233-6A06-4373-8932-0B78C62C369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a:lstStyle/>
        <a:p>
          <a:r>
            <a:rPr lang="de-DE" sz="1800" b="0" dirty="0">
              <a:solidFill>
                <a:schemeClr val="tx1"/>
              </a:solidFill>
              <a:latin typeface="Arial"/>
              <a:cs typeface="Arial"/>
            </a:rPr>
            <a:t>Phase 1</a:t>
          </a:r>
        </a:p>
      </dgm:t>
    </dgm:pt>
    <dgm:pt modelId="{E2D7EA9D-8717-468B-80B1-0DE32F5291EF}" type="parTrans" cxnId="{98F88E8D-0E3C-4817-BA67-2E4E31E7302F}">
      <dgm:prSet/>
      <dgm:spPr/>
      <dgm:t>
        <a:bodyPr/>
        <a:lstStyle/>
        <a:p>
          <a:endParaRPr lang="de-DE"/>
        </a:p>
      </dgm:t>
    </dgm:pt>
    <dgm:pt modelId="{A6307C2C-A446-45FC-B86B-EDCCDB21EFF1}" type="sibTrans" cxnId="{98F88E8D-0E3C-4817-BA67-2E4E31E7302F}">
      <dgm:prSet/>
      <dgm:spPr/>
      <dgm:t>
        <a:bodyPr/>
        <a:lstStyle/>
        <a:p>
          <a:endParaRPr lang="de-DE"/>
        </a:p>
      </dgm:t>
    </dgm:pt>
    <dgm:pt modelId="{AAC66693-F920-46AB-A028-F55797FDC210}">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Nach Akutbehandlung im Krankenhaus</a:t>
          </a:r>
        </a:p>
      </dgm:t>
    </dgm:pt>
    <dgm:pt modelId="{2B42316C-C4CE-471B-987D-BC7635EB5123}" type="parTrans" cxnId="{8A2E849A-EC15-4233-BC26-BCBE04346D4E}">
      <dgm:prSet/>
      <dgm:spPr/>
      <dgm:t>
        <a:bodyPr/>
        <a:lstStyle/>
        <a:p>
          <a:endParaRPr lang="de-DE"/>
        </a:p>
      </dgm:t>
    </dgm:pt>
    <dgm:pt modelId="{2CAF2E06-89A4-472E-BC30-ED1B76E32F0D}" type="sibTrans" cxnId="{8A2E849A-EC15-4233-BC26-BCBE04346D4E}">
      <dgm:prSet/>
      <dgm:spPr/>
      <dgm:t>
        <a:bodyPr/>
        <a:lstStyle/>
        <a:p>
          <a:endParaRPr lang="de-DE"/>
        </a:p>
      </dgm:t>
    </dgm:pt>
    <dgm:pt modelId="{4394AAF9-BC68-412B-84C2-D62ABAC1402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Info über AHV, Reha und Sekundärprävention</a:t>
          </a:r>
        </a:p>
      </dgm:t>
    </dgm:pt>
    <dgm:pt modelId="{5E17120C-5C2F-4FF7-8100-155EA0D635C3}" type="parTrans" cxnId="{AD8FAF6C-5C43-4D5E-9DA1-44C65E12E261}">
      <dgm:prSet/>
      <dgm:spPr/>
      <dgm:t>
        <a:bodyPr/>
        <a:lstStyle/>
        <a:p>
          <a:endParaRPr lang="de-DE"/>
        </a:p>
      </dgm:t>
    </dgm:pt>
    <dgm:pt modelId="{8FABD411-9F94-4756-A4BB-3E7E1BC793BB}" type="sibTrans" cxnId="{AD8FAF6C-5C43-4D5E-9DA1-44C65E12E261}">
      <dgm:prSet/>
      <dgm:spPr/>
      <dgm:t>
        <a:bodyPr/>
        <a:lstStyle/>
        <a:p>
          <a:endParaRPr lang="de-DE"/>
        </a:p>
      </dgm:t>
    </dgm:pt>
    <dgm:pt modelId="{4CCB9142-0BE8-4591-9269-BE8585DFC9B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75000"/>
          </a:schemeClr>
        </a:solidFill>
        <a:ln/>
      </dgm:spPr>
      <dgm:t>
        <a:bodyPr/>
        <a:lstStyle/>
        <a:p>
          <a:r>
            <a:rPr lang="de-DE" sz="1800" b="1" dirty="0">
              <a:solidFill>
                <a:schemeClr val="bg1"/>
              </a:solidFill>
              <a:latin typeface="Arial"/>
              <a:cs typeface="Arial"/>
            </a:rPr>
            <a:t>Phase 2</a:t>
          </a:r>
        </a:p>
      </dgm:t>
    </dgm:pt>
    <dgm:pt modelId="{8BBE9282-5D50-4A63-BDA6-19A45EEDF748}" type="parTrans" cxnId="{6A8BDB7F-9C7E-44AC-B1D8-991BD460DEA6}">
      <dgm:prSet/>
      <dgm:spPr/>
      <dgm:t>
        <a:bodyPr/>
        <a:lstStyle/>
        <a:p>
          <a:endParaRPr lang="de-DE"/>
        </a:p>
      </dgm:t>
    </dgm:pt>
    <dgm:pt modelId="{919F3719-A716-44F4-8B8D-3A5563FF97E2}" type="sibTrans" cxnId="{6A8BDB7F-9C7E-44AC-B1D8-991BD460DEA6}">
      <dgm:prSet/>
      <dgm:spPr/>
      <dgm:t>
        <a:bodyPr/>
        <a:lstStyle/>
        <a:p>
          <a:endParaRPr lang="de-DE"/>
        </a:p>
      </dgm:t>
    </dgm:pt>
    <dgm:pt modelId="{E9613EEE-94E2-4E93-B8E4-B1A6D4FE6AB1}">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dgm:spPr>
      <dgm:t>
        <a:bodyPr/>
        <a:lstStyle/>
        <a:p>
          <a:r>
            <a:rPr lang="de-DE" sz="1600" b="1" dirty="0">
              <a:solidFill>
                <a:schemeClr val="accent1">
                  <a:lumMod val="75000"/>
                </a:schemeClr>
              </a:solidFill>
              <a:latin typeface="Arial" pitchFamily="34" charset="0"/>
              <a:cs typeface="Arial" pitchFamily="34" charset="0"/>
            </a:rPr>
            <a:t>stationäre (3 – 4 Wochen) oder ambulante Rehabilitation</a:t>
          </a:r>
        </a:p>
      </dgm:t>
    </dgm:pt>
    <dgm:pt modelId="{CDF95D21-688B-491A-A06E-37FB0304A813}" type="parTrans" cxnId="{D7F3AE5F-FA6E-4070-A899-2FB97B87F7BF}">
      <dgm:prSet/>
      <dgm:spPr/>
      <dgm:t>
        <a:bodyPr/>
        <a:lstStyle/>
        <a:p>
          <a:endParaRPr lang="de-DE"/>
        </a:p>
      </dgm:t>
    </dgm:pt>
    <dgm:pt modelId="{BD428902-E220-4F08-969A-E923C6454C20}" type="sibTrans" cxnId="{D7F3AE5F-FA6E-4070-A899-2FB97B87F7BF}">
      <dgm:prSet/>
      <dgm:spPr/>
      <dgm:t>
        <a:bodyPr/>
        <a:lstStyle/>
        <a:p>
          <a:endParaRPr lang="de-DE"/>
        </a:p>
      </dgm:t>
    </dgm:pt>
    <dgm:pt modelId="{19C2E4C5-B8BE-43F5-805C-3D541073149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de-DE" sz="1800" b="0" kern="1200" dirty="0">
              <a:solidFill>
                <a:srgbClr val="000000"/>
              </a:solidFill>
              <a:latin typeface="Arial"/>
              <a:ea typeface="+mn-ea"/>
              <a:cs typeface="Arial"/>
            </a:rPr>
            <a:t>Phase 3 </a:t>
          </a:r>
        </a:p>
      </dgm:t>
    </dgm:pt>
    <dgm:pt modelId="{61ECF516-3250-43EF-BE68-B27909D54AF9}" type="parTrans" cxnId="{67FE1237-DB0D-4E19-8B87-A3A69F38043D}">
      <dgm:prSet/>
      <dgm:spPr/>
      <dgm:t>
        <a:bodyPr/>
        <a:lstStyle/>
        <a:p>
          <a:endParaRPr lang="de-DE"/>
        </a:p>
      </dgm:t>
    </dgm:pt>
    <dgm:pt modelId="{12F80EFF-70B5-4D34-A079-B1E0FA64E5AC}" type="sibTrans" cxnId="{67FE1237-DB0D-4E19-8B87-A3A69F38043D}">
      <dgm:prSet/>
      <dgm:spPr/>
      <dgm:t>
        <a:bodyPr/>
        <a:lstStyle/>
        <a:p>
          <a:endParaRPr lang="de-DE"/>
        </a:p>
      </dgm:t>
    </dgm:pt>
    <dgm:pt modelId="{696EA264-8F72-45F8-9122-BD9F87291C6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spcFirstLastPara="0" vert="horz" wrap="square" lIns="106680" tIns="9525" rIns="9525" bIns="9525" numCol="1" spcCol="1270" anchor="ctr" anchorCtr="0"/>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im Anschluss an die Phase 2</a:t>
          </a:r>
        </a:p>
      </dgm:t>
    </dgm:pt>
    <dgm:pt modelId="{DFCBBFEB-73E8-4BAC-B6F2-D98D62017A44}" type="parTrans" cxnId="{E7F61413-9413-4334-9FAC-818E1DD328FC}">
      <dgm:prSet/>
      <dgm:spPr/>
      <dgm:t>
        <a:bodyPr/>
        <a:lstStyle/>
        <a:p>
          <a:endParaRPr lang="de-DE"/>
        </a:p>
      </dgm:t>
    </dgm:pt>
    <dgm:pt modelId="{F1BAA05E-9C4A-433C-865B-45707EFB1B73}" type="sibTrans" cxnId="{E7F61413-9413-4334-9FAC-818E1DD328FC}">
      <dgm:prSet/>
      <dgm:spPr/>
      <dgm:t>
        <a:bodyPr/>
        <a:lstStyle/>
        <a:p>
          <a:endParaRPr lang="de-DE"/>
        </a:p>
      </dgm:t>
    </dgm:pt>
    <dgm:pt modelId="{CF1E0B9B-F4D8-45B1-9368-960B2264120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a:lstStyle/>
        <a:p>
          <a:r>
            <a:rPr lang="de-DE" b="0" dirty="0">
              <a:solidFill>
                <a:srgbClr val="000000"/>
              </a:solidFill>
              <a:latin typeface="Arial"/>
              <a:cs typeface="Arial"/>
            </a:rPr>
            <a:t>Phase 4</a:t>
          </a:r>
        </a:p>
      </dgm:t>
    </dgm:pt>
    <dgm:pt modelId="{4A7D65D6-A0CC-4C0E-8C1D-03FD6BDA1E85}" type="parTrans" cxnId="{6838CBAC-0390-4616-B4F7-5F8ECEC2E93A}">
      <dgm:prSet/>
      <dgm:spPr/>
      <dgm:t>
        <a:bodyPr/>
        <a:lstStyle/>
        <a:p>
          <a:endParaRPr lang="de-DE"/>
        </a:p>
      </dgm:t>
    </dgm:pt>
    <dgm:pt modelId="{DF72168C-D415-41F4-ACFB-88354AA5047F}" type="sibTrans" cxnId="{6838CBAC-0390-4616-B4F7-5F8ECEC2E93A}">
      <dgm:prSet/>
      <dgm:spPr/>
      <dgm:t>
        <a:bodyPr/>
        <a:lstStyle/>
        <a:p>
          <a:endParaRPr lang="de-DE"/>
        </a:p>
      </dgm:t>
    </dgm:pt>
    <dgm:pt modelId="{2B4E20E2-F147-4334-8338-9D1B63EC385A}">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eigenständige Umsetzung des in Phase 2 und Phase 3 Erlernten</a:t>
          </a:r>
        </a:p>
      </dgm:t>
    </dgm:pt>
    <dgm:pt modelId="{81A80721-FE48-4DFB-81C4-40C5B5A13724}" type="parTrans" cxnId="{5E459F6E-24F1-4649-9BAD-9BC1352A9028}">
      <dgm:prSet/>
      <dgm:spPr/>
      <dgm:t>
        <a:bodyPr/>
        <a:lstStyle/>
        <a:p>
          <a:endParaRPr lang="de-DE"/>
        </a:p>
      </dgm:t>
    </dgm:pt>
    <dgm:pt modelId="{E6860152-4160-480B-92D5-C82C2B77939B}" type="sibTrans" cxnId="{5E459F6E-24F1-4649-9BAD-9BC1352A9028}">
      <dgm:prSet/>
      <dgm:spPr/>
      <dgm:t>
        <a:bodyPr/>
        <a:lstStyle/>
        <a:p>
          <a:endParaRPr lang="de-DE"/>
        </a:p>
      </dgm:t>
    </dgm:pt>
    <dgm:pt modelId="{34E2F1C2-FAF5-4436-9913-50315507FDDE}">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spcFirstLastPara="0" vert="horz" wrap="square" lIns="106680" tIns="9525" rIns="9525" bIns="9525" numCol="1" spcCol="1270" anchor="ctr" anchorCtr="0"/>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weitere ambulante  Betreuung für die Dauer von 6 Monaten + Heimtrainingsphase + Auffrischung</a:t>
          </a:r>
        </a:p>
      </dgm:t>
    </dgm:pt>
    <dgm:pt modelId="{D4D0D14D-64BF-4DAC-9204-81DFB496B45D}" type="parTrans" cxnId="{352A696A-CF7D-4493-B475-DE14B543FD76}">
      <dgm:prSet/>
      <dgm:spPr/>
      <dgm:t>
        <a:bodyPr/>
        <a:lstStyle/>
        <a:p>
          <a:endParaRPr lang="de-DE"/>
        </a:p>
      </dgm:t>
    </dgm:pt>
    <dgm:pt modelId="{25E2B06E-8A33-4528-8B73-BEF8219A11F3}" type="sibTrans" cxnId="{352A696A-CF7D-4493-B475-DE14B543FD76}">
      <dgm:prSet/>
      <dgm:spPr/>
      <dgm:t>
        <a:bodyPr/>
        <a:lstStyle/>
        <a:p>
          <a:endParaRPr lang="de-DE"/>
        </a:p>
      </dgm:t>
    </dgm:pt>
    <dgm:pt modelId="{F2DF078D-8B2E-40FD-8F37-FA215C99E3EA}">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Nach Kontrollen in Ambulanzen und Ordinationen</a:t>
          </a:r>
        </a:p>
      </dgm:t>
    </dgm:pt>
    <dgm:pt modelId="{4C8F0305-2A75-4AE0-BEB6-EE1802EDE139}" type="parTrans" cxnId="{7D03A8ED-9F98-4EE0-99EF-E91BB4163F76}">
      <dgm:prSet/>
      <dgm:spPr/>
      <dgm:t>
        <a:bodyPr/>
        <a:lstStyle/>
        <a:p>
          <a:endParaRPr lang="de-DE"/>
        </a:p>
      </dgm:t>
    </dgm:pt>
    <dgm:pt modelId="{3E2F0FCB-3F5E-4E60-B256-1AE5335A24CE}" type="sibTrans" cxnId="{7D03A8ED-9F98-4EE0-99EF-E91BB4163F76}">
      <dgm:prSet/>
      <dgm:spPr/>
      <dgm:t>
        <a:bodyPr/>
        <a:lstStyle/>
        <a:p>
          <a:endParaRPr lang="de-DE"/>
        </a:p>
      </dgm:t>
    </dgm:pt>
    <dgm:pt modelId="{599F6CD4-D0EB-477C-A982-1E8FDA3FE400}">
      <dgm:prSet phldrT="[Text]" custT="1">
        <dgm:style>
          <a:lnRef idx="2">
            <a:schemeClr val="accent1">
              <a:shade val="50000"/>
            </a:schemeClr>
          </a:lnRef>
          <a:fillRef idx="1">
            <a:schemeClr val="accent1"/>
          </a:fillRef>
          <a:effectRef idx="0">
            <a:schemeClr val="accent1"/>
          </a:effectRef>
          <a:fontRef idx="minor">
            <a:schemeClr val="lt1"/>
          </a:fontRef>
        </dgm:style>
      </dgm:prSet>
      <dgm:spPr>
        <a:noFill/>
        <a:ln/>
      </dgm:spPr>
      <dgm:t>
        <a:bodyPr/>
        <a:lstStyle/>
        <a:p>
          <a:pPr>
            <a:buFontTx/>
            <a:buNone/>
          </a:pPr>
          <a:r>
            <a:rPr lang="de-DE" sz="1600" b="1" dirty="0">
              <a:solidFill>
                <a:schemeClr val="accent1">
                  <a:lumMod val="75000"/>
                </a:schemeClr>
              </a:solidFill>
              <a:latin typeface="Arial" pitchFamily="34" charset="0"/>
              <a:cs typeface="Arial" pitchFamily="34" charset="0"/>
            </a:rPr>
            <a:t>(2 Wochen Grundmodul = Voruntersuchungen 6 - 10 Wochen Therapiemodul)</a:t>
          </a:r>
        </a:p>
      </dgm:t>
    </dgm:pt>
    <dgm:pt modelId="{5922A12E-93B1-4A5F-8AE3-9BEDD43A4A82}" type="parTrans" cxnId="{13259B05-F380-4C33-8029-1F4F4C7A2629}">
      <dgm:prSet/>
      <dgm:spPr/>
      <dgm:t>
        <a:bodyPr/>
        <a:lstStyle/>
        <a:p>
          <a:endParaRPr lang="de-DE"/>
        </a:p>
      </dgm:t>
    </dgm:pt>
    <dgm:pt modelId="{BAB2077B-C65E-4690-996D-EC018C1460D0}" type="sibTrans" cxnId="{13259B05-F380-4C33-8029-1F4F4C7A2629}">
      <dgm:prSet/>
      <dgm:spPr/>
      <dgm:t>
        <a:bodyPr/>
        <a:lstStyle/>
        <a:p>
          <a:endParaRPr lang="de-DE"/>
        </a:p>
      </dgm:t>
    </dgm:pt>
    <dgm:pt modelId="{589456E5-7F34-4B18-9FFF-8B2ABA57BE6C}" type="pres">
      <dgm:prSet presAssocID="{008593B3-D403-4575-8D22-CBF99996A56F}" presName="linearFlow" presStyleCnt="0">
        <dgm:presLayoutVars>
          <dgm:dir/>
          <dgm:animLvl val="lvl"/>
          <dgm:resizeHandles val="exact"/>
        </dgm:presLayoutVars>
      </dgm:prSet>
      <dgm:spPr/>
    </dgm:pt>
    <dgm:pt modelId="{0B39F2F0-BA50-4D81-BBF9-2077DAC13FAF}" type="pres">
      <dgm:prSet presAssocID="{96963233-6A06-4373-8932-0B78C62C369C}" presName="composite" presStyleCnt="0"/>
      <dgm:spPr/>
    </dgm:pt>
    <dgm:pt modelId="{64E1440C-1CF3-4E47-A583-BDF71D19A27B}" type="pres">
      <dgm:prSet presAssocID="{96963233-6A06-4373-8932-0B78C62C369C}" presName="parentText" presStyleLbl="alignNode1" presStyleIdx="0" presStyleCnt="4">
        <dgm:presLayoutVars>
          <dgm:chMax val="1"/>
          <dgm:bulletEnabled val="1"/>
        </dgm:presLayoutVars>
      </dgm:prSet>
      <dgm:spPr/>
    </dgm:pt>
    <dgm:pt modelId="{F3CDE46E-4D6B-4CEA-803F-4BB703354808}" type="pres">
      <dgm:prSet presAssocID="{96963233-6A06-4373-8932-0B78C62C369C}" presName="descendantText" presStyleLbl="alignAcc1" presStyleIdx="0" presStyleCnt="4" custLinFactNeighborY="-22">
        <dgm:presLayoutVars>
          <dgm:bulletEnabled val="1"/>
        </dgm:presLayoutVars>
      </dgm:prSet>
      <dgm:spPr/>
    </dgm:pt>
    <dgm:pt modelId="{6AD3893A-C5B4-4B42-8C7D-22CDE24E2B24}" type="pres">
      <dgm:prSet presAssocID="{A6307C2C-A446-45FC-B86B-EDCCDB21EFF1}" presName="sp" presStyleCnt="0"/>
      <dgm:spPr/>
    </dgm:pt>
    <dgm:pt modelId="{1EBFA6F6-3109-43D7-BD67-D3E533C87455}" type="pres">
      <dgm:prSet presAssocID="{4CCB9142-0BE8-4591-9269-BE8585DFC9B5}" presName="composite" presStyleCnt="0"/>
      <dgm:spPr/>
    </dgm:pt>
    <dgm:pt modelId="{507FA692-8D91-4E25-A4ED-EBE9A4E9F326}" type="pres">
      <dgm:prSet presAssocID="{4CCB9142-0BE8-4591-9269-BE8585DFC9B5}" presName="parentText" presStyleLbl="alignNode1" presStyleIdx="1" presStyleCnt="4">
        <dgm:presLayoutVars>
          <dgm:chMax val="1"/>
          <dgm:bulletEnabled val="1"/>
        </dgm:presLayoutVars>
      </dgm:prSet>
      <dgm:spPr/>
    </dgm:pt>
    <dgm:pt modelId="{CF612791-04A3-42C4-BE36-BD7AC9281E98}" type="pres">
      <dgm:prSet presAssocID="{4CCB9142-0BE8-4591-9269-BE8585DFC9B5}" presName="descendantText" presStyleLbl="alignAcc1" presStyleIdx="1" presStyleCnt="4">
        <dgm:presLayoutVars>
          <dgm:bulletEnabled val="1"/>
        </dgm:presLayoutVars>
      </dgm:prSet>
      <dgm:spPr/>
    </dgm:pt>
    <dgm:pt modelId="{212270F7-2DDA-42DB-95A4-85B8ED7DD591}" type="pres">
      <dgm:prSet presAssocID="{919F3719-A716-44F4-8B8D-3A5563FF97E2}" presName="sp" presStyleCnt="0"/>
      <dgm:spPr/>
    </dgm:pt>
    <dgm:pt modelId="{7D7CDD33-DC4C-4F65-8152-D1C9EA0B29EA}" type="pres">
      <dgm:prSet presAssocID="{19C2E4C5-B8BE-43F5-805C-3D5410731491}" presName="composite" presStyleCnt="0"/>
      <dgm:spPr/>
    </dgm:pt>
    <dgm:pt modelId="{58AD7355-3705-433B-B56C-ECCF1F3A6721}" type="pres">
      <dgm:prSet presAssocID="{19C2E4C5-B8BE-43F5-805C-3D5410731491}" presName="parentText" presStyleLbl="alignNode1" presStyleIdx="2" presStyleCnt="4">
        <dgm:presLayoutVars>
          <dgm:chMax val="1"/>
          <dgm:bulletEnabled val="1"/>
        </dgm:presLayoutVars>
      </dgm:prSet>
      <dgm:spPr>
        <a:xfrm rot="5400000">
          <a:off x="-179572" y="2281552"/>
          <a:ext cx="1197147" cy="838003"/>
        </a:xfrm>
        <a:prstGeom prst="chevron">
          <a:avLst/>
        </a:prstGeom>
      </dgm:spPr>
    </dgm:pt>
    <dgm:pt modelId="{519F6C93-C060-4390-B809-5810214CE27B}" type="pres">
      <dgm:prSet presAssocID="{19C2E4C5-B8BE-43F5-805C-3D5410731491}" presName="descendantText" presStyleLbl="alignAcc1" presStyleIdx="2" presStyleCnt="4">
        <dgm:presLayoutVars>
          <dgm:bulletEnabled val="1"/>
        </dgm:presLayoutVars>
      </dgm:prSet>
      <dgm:spPr>
        <a:xfrm rot="5400000">
          <a:off x="5287728" y="-2347745"/>
          <a:ext cx="778145" cy="9677596"/>
        </a:xfrm>
        <a:prstGeom prst="round2SameRect">
          <a:avLst/>
        </a:prstGeom>
      </dgm:spPr>
    </dgm:pt>
    <dgm:pt modelId="{C8C73E73-0B2D-4011-9E38-13982F6573AD}" type="pres">
      <dgm:prSet presAssocID="{12F80EFF-70B5-4D34-A079-B1E0FA64E5AC}" presName="sp" presStyleCnt="0"/>
      <dgm:spPr/>
    </dgm:pt>
    <dgm:pt modelId="{8E408FAD-FDEA-4C65-B39D-E2C540A0014C}" type="pres">
      <dgm:prSet presAssocID="{CF1E0B9B-F4D8-45B1-9368-960B22641206}" presName="composite" presStyleCnt="0"/>
      <dgm:spPr/>
    </dgm:pt>
    <dgm:pt modelId="{46E23869-E2D7-4FBF-8D1A-7A955457115F}" type="pres">
      <dgm:prSet presAssocID="{CF1E0B9B-F4D8-45B1-9368-960B22641206}" presName="parentText" presStyleLbl="alignNode1" presStyleIdx="3" presStyleCnt="4">
        <dgm:presLayoutVars>
          <dgm:chMax val="1"/>
          <dgm:bulletEnabled val="1"/>
        </dgm:presLayoutVars>
      </dgm:prSet>
      <dgm:spPr/>
    </dgm:pt>
    <dgm:pt modelId="{C228D945-14BD-404B-B52F-20D17C4AE3E9}" type="pres">
      <dgm:prSet presAssocID="{CF1E0B9B-F4D8-45B1-9368-960B22641206}" presName="descendantText" presStyleLbl="alignAcc1" presStyleIdx="3" presStyleCnt="4" custLinFactNeighborY="-1896">
        <dgm:presLayoutVars>
          <dgm:bulletEnabled val="1"/>
        </dgm:presLayoutVars>
      </dgm:prSet>
      <dgm:spPr/>
    </dgm:pt>
  </dgm:ptLst>
  <dgm:cxnLst>
    <dgm:cxn modelId="{B22E0700-9B1E-4D9D-A6E6-4269A3B171CC}" type="presOf" srcId="{AAC66693-F920-46AB-A028-F55797FDC210}" destId="{F3CDE46E-4D6B-4CEA-803F-4BB703354808}" srcOrd="0" destOrd="0" presId="urn:microsoft.com/office/officeart/2005/8/layout/chevron2"/>
    <dgm:cxn modelId="{13259B05-F380-4C33-8029-1F4F4C7A2629}" srcId="{4CCB9142-0BE8-4591-9269-BE8585DFC9B5}" destId="{599F6CD4-D0EB-477C-A982-1E8FDA3FE400}" srcOrd="1" destOrd="0" parTransId="{5922A12E-93B1-4A5F-8AE3-9BEDD43A4A82}" sibTransId="{BAB2077B-C65E-4690-996D-EC018C1460D0}"/>
    <dgm:cxn modelId="{E7F61413-9413-4334-9FAC-818E1DD328FC}" srcId="{19C2E4C5-B8BE-43F5-805C-3D5410731491}" destId="{696EA264-8F72-45F8-9122-BD9F87291C61}" srcOrd="0" destOrd="0" parTransId="{DFCBBFEB-73E8-4BAC-B6F2-D98D62017A44}" sibTransId="{F1BAA05E-9C4A-433C-865B-45707EFB1B73}"/>
    <dgm:cxn modelId="{EB0C6319-CA94-4418-884D-7CEB87634224}" type="presOf" srcId="{4394AAF9-BC68-412B-84C2-D62ABAC14026}" destId="{F3CDE46E-4D6B-4CEA-803F-4BB703354808}" srcOrd="0" destOrd="2" presId="urn:microsoft.com/office/officeart/2005/8/layout/chevron2"/>
    <dgm:cxn modelId="{688FFB24-7B86-41EF-A426-9C0CA9CDDE5A}" type="presOf" srcId="{4CCB9142-0BE8-4591-9269-BE8585DFC9B5}" destId="{507FA692-8D91-4E25-A4ED-EBE9A4E9F326}" srcOrd="0" destOrd="0" presId="urn:microsoft.com/office/officeart/2005/8/layout/chevron2"/>
    <dgm:cxn modelId="{52E02D25-32E2-475E-9D4F-0B193827C63E}" type="presOf" srcId="{F2DF078D-8B2E-40FD-8F37-FA215C99E3EA}" destId="{F3CDE46E-4D6B-4CEA-803F-4BB703354808}" srcOrd="0" destOrd="1" presId="urn:microsoft.com/office/officeart/2005/8/layout/chevron2"/>
    <dgm:cxn modelId="{56643D2A-87DC-4211-B652-71DD83F70B6A}" type="presOf" srcId="{E9613EEE-94E2-4E93-B8E4-B1A6D4FE6AB1}" destId="{CF612791-04A3-42C4-BE36-BD7AC9281E98}" srcOrd="0" destOrd="0" presId="urn:microsoft.com/office/officeart/2005/8/layout/chevron2"/>
    <dgm:cxn modelId="{67FE1237-DB0D-4E19-8B87-A3A69F38043D}" srcId="{008593B3-D403-4575-8D22-CBF99996A56F}" destId="{19C2E4C5-B8BE-43F5-805C-3D5410731491}" srcOrd="2" destOrd="0" parTransId="{61ECF516-3250-43EF-BE68-B27909D54AF9}" sibTransId="{12F80EFF-70B5-4D34-A079-B1E0FA64E5AC}"/>
    <dgm:cxn modelId="{4B4BAF3C-AC15-40BA-BC94-53EE280094FA}" type="presOf" srcId="{19C2E4C5-B8BE-43F5-805C-3D5410731491}" destId="{58AD7355-3705-433B-B56C-ECCF1F3A6721}" srcOrd="0" destOrd="0" presId="urn:microsoft.com/office/officeart/2005/8/layout/chevron2"/>
    <dgm:cxn modelId="{D7F3AE5F-FA6E-4070-A899-2FB97B87F7BF}" srcId="{4CCB9142-0BE8-4591-9269-BE8585DFC9B5}" destId="{E9613EEE-94E2-4E93-B8E4-B1A6D4FE6AB1}" srcOrd="0" destOrd="0" parTransId="{CDF95D21-688B-491A-A06E-37FB0304A813}" sibTransId="{BD428902-E220-4F08-969A-E923C6454C20}"/>
    <dgm:cxn modelId="{DBC78264-C530-4F62-8190-007C6357E122}" type="presOf" srcId="{CF1E0B9B-F4D8-45B1-9368-960B22641206}" destId="{46E23869-E2D7-4FBF-8D1A-7A955457115F}" srcOrd="0" destOrd="0" presId="urn:microsoft.com/office/officeart/2005/8/layout/chevron2"/>
    <dgm:cxn modelId="{B3104247-4530-4022-9BF3-24C54547FB28}" type="presOf" srcId="{2B4E20E2-F147-4334-8338-9D1B63EC385A}" destId="{C228D945-14BD-404B-B52F-20D17C4AE3E9}" srcOrd="0" destOrd="0" presId="urn:microsoft.com/office/officeart/2005/8/layout/chevron2"/>
    <dgm:cxn modelId="{664DB949-DAE6-4EF8-A2E5-46BC1C510438}" type="presOf" srcId="{34E2F1C2-FAF5-4436-9913-50315507FDDE}" destId="{519F6C93-C060-4390-B809-5810214CE27B}" srcOrd="0" destOrd="1" presId="urn:microsoft.com/office/officeart/2005/8/layout/chevron2"/>
    <dgm:cxn modelId="{352A696A-CF7D-4493-B475-DE14B543FD76}" srcId="{19C2E4C5-B8BE-43F5-805C-3D5410731491}" destId="{34E2F1C2-FAF5-4436-9913-50315507FDDE}" srcOrd="1" destOrd="0" parTransId="{D4D0D14D-64BF-4DAC-9204-81DFB496B45D}" sibTransId="{25E2B06E-8A33-4528-8B73-BEF8219A11F3}"/>
    <dgm:cxn modelId="{AD8FAF6C-5C43-4D5E-9DA1-44C65E12E261}" srcId="{96963233-6A06-4373-8932-0B78C62C369C}" destId="{4394AAF9-BC68-412B-84C2-D62ABAC14026}" srcOrd="2" destOrd="0" parTransId="{5E17120C-5C2F-4FF7-8100-155EA0D635C3}" sibTransId="{8FABD411-9F94-4756-A4BB-3E7E1BC793BB}"/>
    <dgm:cxn modelId="{5E459F6E-24F1-4649-9BAD-9BC1352A9028}" srcId="{CF1E0B9B-F4D8-45B1-9368-960B22641206}" destId="{2B4E20E2-F147-4334-8338-9D1B63EC385A}" srcOrd="0" destOrd="0" parTransId="{81A80721-FE48-4DFB-81C4-40C5B5A13724}" sibTransId="{E6860152-4160-480B-92D5-C82C2B77939B}"/>
    <dgm:cxn modelId="{88E5C175-7158-49C9-8175-80B4BEFA02CC}" type="presOf" srcId="{96963233-6A06-4373-8932-0B78C62C369C}" destId="{64E1440C-1CF3-4E47-A583-BDF71D19A27B}" srcOrd="0" destOrd="0" presId="urn:microsoft.com/office/officeart/2005/8/layout/chevron2"/>
    <dgm:cxn modelId="{6A8BDB7F-9C7E-44AC-B1D8-991BD460DEA6}" srcId="{008593B3-D403-4575-8D22-CBF99996A56F}" destId="{4CCB9142-0BE8-4591-9269-BE8585DFC9B5}" srcOrd="1" destOrd="0" parTransId="{8BBE9282-5D50-4A63-BDA6-19A45EEDF748}" sibTransId="{919F3719-A716-44F4-8B8D-3A5563FF97E2}"/>
    <dgm:cxn modelId="{98F88E8D-0E3C-4817-BA67-2E4E31E7302F}" srcId="{008593B3-D403-4575-8D22-CBF99996A56F}" destId="{96963233-6A06-4373-8932-0B78C62C369C}" srcOrd="0" destOrd="0" parTransId="{E2D7EA9D-8717-468B-80B1-0DE32F5291EF}" sibTransId="{A6307C2C-A446-45FC-B86B-EDCCDB21EFF1}"/>
    <dgm:cxn modelId="{8A2E849A-EC15-4233-BC26-BCBE04346D4E}" srcId="{96963233-6A06-4373-8932-0B78C62C369C}" destId="{AAC66693-F920-46AB-A028-F55797FDC210}" srcOrd="0" destOrd="0" parTransId="{2B42316C-C4CE-471B-987D-BC7635EB5123}" sibTransId="{2CAF2E06-89A4-472E-BC30-ED1B76E32F0D}"/>
    <dgm:cxn modelId="{1755E1AA-3937-4595-BE27-1E47DE097D28}" type="presOf" srcId="{696EA264-8F72-45F8-9122-BD9F87291C61}" destId="{519F6C93-C060-4390-B809-5810214CE27B}" srcOrd="0" destOrd="0" presId="urn:microsoft.com/office/officeart/2005/8/layout/chevron2"/>
    <dgm:cxn modelId="{6838CBAC-0390-4616-B4F7-5F8ECEC2E93A}" srcId="{008593B3-D403-4575-8D22-CBF99996A56F}" destId="{CF1E0B9B-F4D8-45B1-9368-960B22641206}" srcOrd="3" destOrd="0" parTransId="{4A7D65D6-A0CC-4C0E-8C1D-03FD6BDA1E85}" sibTransId="{DF72168C-D415-41F4-ACFB-88354AA5047F}"/>
    <dgm:cxn modelId="{30AEF8D6-0896-447D-A128-0F62388528A5}" type="presOf" srcId="{599F6CD4-D0EB-477C-A982-1E8FDA3FE400}" destId="{CF612791-04A3-42C4-BE36-BD7AC9281E98}" srcOrd="0" destOrd="1" presId="urn:microsoft.com/office/officeart/2005/8/layout/chevron2"/>
    <dgm:cxn modelId="{7D03A8ED-9F98-4EE0-99EF-E91BB4163F76}" srcId="{96963233-6A06-4373-8932-0B78C62C369C}" destId="{F2DF078D-8B2E-40FD-8F37-FA215C99E3EA}" srcOrd="1" destOrd="0" parTransId="{4C8F0305-2A75-4AE0-BEB6-EE1802EDE139}" sibTransId="{3E2F0FCB-3F5E-4E60-B256-1AE5335A24CE}"/>
    <dgm:cxn modelId="{386EA3EF-1F03-497E-8110-1EA21ADF9F2D}" type="presOf" srcId="{008593B3-D403-4575-8D22-CBF99996A56F}" destId="{589456E5-7F34-4B18-9FFF-8B2ABA57BE6C}" srcOrd="0" destOrd="0" presId="urn:microsoft.com/office/officeart/2005/8/layout/chevron2"/>
    <dgm:cxn modelId="{6664E3CA-3A8D-4F97-B172-823D4E2EF55A}" type="presParOf" srcId="{589456E5-7F34-4B18-9FFF-8B2ABA57BE6C}" destId="{0B39F2F0-BA50-4D81-BBF9-2077DAC13FAF}" srcOrd="0" destOrd="0" presId="urn:microsoft.com/office/officeart/2005/8/layout/chevron2"/>
    <dgm:cxn modelId="{D19B13AF-AF19-4DD5-B919-5AB2EDE69605}" type="presParOf" srcId="{0B39F2F0-BA50-4D81-BBF9-2077DAC13FAF}" destId="{64E1440C-1CF3-4E47-A583-BDF71D19A27B}" srcOrd="0" destOrd="0" presId="urn:microsoft.com/office/officeart/2005/8/layout/chevron2"/>
    <dgm:cxn modelId="{D6E7D1FA-7C89-432D-B5A8-074162A8A878}" type="presParOf" srcId="{0B39F2F0-BA50-4D81-BBF9-2077DAC13FAF}" destId="{F3CDE46E-4D6B-4CEA-803F-4BB703354808}" srcOrd="1" destOrd="0" presId="urn:microsoft.com/office/officeart/2005/8/layout/chevron2"/>
    <dgm:cxn modelId="{8B9EAF6E-9EBC-44C2-8B4F-A54CBDCDED74}" type="presParOf" srcId="{589456E5-7F34-4B18-9FFF-8B2ABA57BE6C}" destId="{6AD3893A-C5B4-4B42-8C7D-22CDE24E2B24}" srcOrd="1" destOrd="0" presId="urn:microsoft.com/office/officeart/2005/8/layout/chevron2"/>
    <dgm:cxn modelId="{6DE6D510-5A85-4A08-96AF-AAC6C86AB3DB}" type="presParOf" srcId="{589456E5-7F34-4B18-9FFF-8B2ABA57BE6C}" destId="{1EBFA6F6-3109-43D7-BD67-D3E533C87455}" srcOrd="2" destOrd="0" presId="urn:microsoft.com/office/officeart/2005/8/layout/chevron2"/>
    <dgm:cxn modelId="{BE895A95-9107-4872-BA4E-A72A85C74FD4}" type="presParOf" srcId="{1EBFA6F6-3109-43D7-BD67-D3E533C87455}" destId="{507FA692-8D91-4E25-A4ED-EBE9A4E9F326}" srcOrd="0" destOrd="0" presId="urn:microsoft.com/office/officeart/2005/8/layout/chevron2"/>
    <dgm:cxn modelId="{45DCDA46-61DF-4608-AA91-DA77B547B971}" type="presParOf" srcId="{1EBFA6F6-3109-43D7-BD67-D3E533C87455}" destId="{CF612791-04A3-42C4-BE36-BD7AC9281E98}" srcOrd="1" destOrd="0" presId="urn:microsoft.com/office/officeart/2005/8/layout/chevron2"/>
    <dgm:cxn modelId="{5CB9A75D-CEEC-46FD-B1D7-45CF6F003466}" type="presParOf" srcId="{589456E5-7F34-4B18-9FFF-8B2ABA57BE6C}" destId="{212270F7-2DDA-42DB-95A4-85B8ED7DD591}" srcOrd="3" destOrd="0" presId="urn:microsoft.com/office/officeart/2005/8/layout/chevron2"/>
    <dgm:cxn modelId="{9E93BA05-8791-4948-BE1C-718DBBA9E500}" type="presParOf" srcId="{589456E5-7F34-4B18-9FFF-8B2ABA57BE6C}" destId="{7D7CDD33-DC4C-4F65-8152-D1C9EA0B29EA}" srcOrd="4" destOrd="0" presId="urn:microsoft.com/office/officeart/2005/8/layout/chevron2"/>
    <dgm:cxn modelId="{6DE1C880-8530-40BD-890F-8E6E24317A29}" type="presParOf" srcId="{7D7CDD33-DC4C-4F65-8152-D1C9EA0B29EA}" destId="{58AD7355-3705-433B-B56C-ECCF1F3A6721}" srcOrd="0" destOrd="0" presId="urn:microsoft.com/office/officeart/2005/8/layout/chevron2"/>
    <dgm:cxn modelId="{EA5B14AC-3D1E-4148-AC03-93DAC62EB235}" type="presParOf" srcId="{7D7CDD33-DC4C-4F65-8152-D1C9EA0B29EA}" destId="{519F6C93-C060-4390-B809-5810214CE27B}" srcOrd="1" destOrd="0" presId="urn:microsoft.com/office/officeart/2005/8/layout/chevron2"/>
    <dgm:cxn modelId="{EB498864-B21B-4738-866A-46735CB3B2E5}" type="presParOf" srcId="{589456E5-7F34-4B18-9FFF-8B2ABA57BE6C}" destId="{C8C73E73-0B2D-4011-9E38-13982F6573AD}" srcOrd="5" destOrd="0" presId="urn:microsoft.com/office/officeart/2005/8/layout/chevron2"/>
    <dgm:cxn modelId="{D8529BFE-31BE-4820-A698-CB0FC99F6B1F}" type="presParOf" srcId="{589456E5-7F34-4B18-9FFF-8B2ABA57BE6C}" destId="{8E408FAD-FDEA-4C65-B39D-E2C540A0014C}" srcOrd="6" destOrd="0" presId="urn:microsoft.com/office/officeart/2005/8/layout/chevron2"/>
    <dgm:cxn modelId="{60ADE946-BB2D-44E2-8419-AA145E19D0DA}" type="presParOf" srcId="{8E408FAD-FDEA-4C65-B39D-E2C540A0014C}" destId="{46E23869-E2D7-4FBF-8D1A-7A955457115F}" srcOrd="0" destOrd="0" presId="urn:microsoft.com/office/officeart/2005/8/layout/chevron2"/>
    <dgm:cxn modelId="{705C9BFF-4BE9-463E-9560-C2BFCD2703A2}" type="presParOf" srcId="{8E408FAD-FDEA-4C65-B39D-E2C540A0014C}" destId="{C228D945-14BD-404B-B52F-20D17C4AE3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593B3-D403-4575-8D22-CBF99996A56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96963233-6A06-4373-8932-0B78C62C369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a:lstStyle/>
        <a:p>
          <a:r>
            <a:rPr lang="de-DE" sz="1800" b="0" dirty="0">
              <a:solidFill>
                <a:schemeClr val="tx1"/>
              </a:solidFill>
              <a:latin typeface="Arial"/>
              <a:cs typeface="Arial"/>
            </a:rPr>
            <a:t>Phase 1</a:t>
          </a:r>
        </a:p>
      </dgm:t>
    </dgm:pt>
    <dgm:pt modelId="{E2D7EA9D-8717-468B-80B1-0DE32F5291EF}" type="parTrans" cxnId="{98F88E8D-0E3C-4817-BA67-2E4E31E7302F}">
      <dgm:prSet/>
      <dgm:spPr/>
      <dgm:t>
        <a:bodyPr/>
        <a:lstStyle/>
        <a:p>
          <a:endParaRPr lang="de-DE"/>
        </a:p>
      </dgm:t>
    </dgm:pt>
    <dgm:pt modelId="{A6307C2C-A446-45FC-B86B-EDCCDB21EFF1}" type="sibTrans" cxnId="{98F88E8D-0E3C-4817-BA67-2E4E31E7302F}">
      <dgm:prSet/>
      <dgm:spPr/>
      <dgm:t>
        <a:bodyPr/>
        <a:lstStyle/>
        <a:p>
          <a:endParaRPr lang="de-DE"/>
        </a:p>
      </dgm:t>
    </dgm:pt>
    <dgm:pt modelId="{AAC66693-F920-46AB-A028-F55797FDC210}">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Nach Akutbehandlung im Krankenhaus</a:t>
          </a:r>
        </a:p>
      </dgm:t>
    </dgm:pt>
    <dgm:pt modelId="{2B42316C-C4CE-471B-987D-BC7635EB5123}" type="parTrans" cxnId="{8A2E849A-EC15-4233-BC26-BCBE04346D4E}">
      <dgm:prSet/>
      <dgm:spPr/>
      <dgm:t>
        <a:bodyPr/>
        <a:lstStyle/>
        <a:p>
          <a:endParaRPr lang="de-DE"/>
        </a:p>
      </dgm:t>
    </dgm:pt>
    <dgm:pt modelId="{2CAF2E06-89A4-472E-BC30-ED1B76E32F0D}" type="sibTrans" cxnId="{8A2E849A-EC15-4233-BC26-BCBE04346D4E}">
      <dgm:prSet/>
      <dgm:spPr/>
      <dgm:t>
        <a:bodyPr/>
        <a:lstStyle/>
        <a:p>
          <a:endParaRPr lang="de-DE"/>
        </a:p>
      </dgm:t>
    </dgm:pt>
    <dgm:pt modelId="{4394AAF9-BC68-412B-84C2-D62ABAC1402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Info über AHV, Reha und Sekundärprävention</a:t>
          </a:r>
        </a:p>
      </dgm:t>
    </dgm:pt>
    <dgm:pt modelId="{5E17120C-5C2F-4FF7-8100-155EA0D635C3}" type="parTrans" cxnId="{AD8FAF6C-5C43-4D5E-9DA1-44C65E12E261}">
      <dgm:prSet/>
      <dgm:spPr/>
      <dgm:t>
        <a:bodyPr/>
        <a:lstStyle/>
        <a:p>
          <a:endParaRPr lang="de-DE"/>
        </a:p>
      </dgm:t>
    </dgm:pt>
    <dgm:pt modelId="{8FABD411-9F94-4756-A4BB-3E7E1BC793BB}" type="sibTrans" cxnId="{AD8FAF6C-5C43-4D5E-9DA1-44C65E12E261}">
      <dgm:prSet/>
      <dgm:spPr/>
      <dgm:t>
        <a:bodyPr/>
        <a:lstStyle/>
        <a:p>
          <a:endParaRPr lang="de-DE"/>
        </a:p>
      </dgm:t>
    </dgm:pt>
    <dgm:pt modelId="{4CCB9142-0BE8-4591-9269-BE8585DFC9B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75000"/>
          </a:schemeClr>
        </a:solidFill>
        <a:ln/>
      </dgm:spPr>
      <dgm:t>
        <a:bodyPr/>
        <a:lstStyle/>
        <a:p>
          <a:r>
            <a:rPr lang="de-DE" sz="1800" b="1" dirty="0">
              <a:solidFill>
                <a:schemeClr val="bg1"/>
              </a:solidFill>
              <a:latin typeface="Arial"/>
              <a:cs typeface="Arial"/>
            </a:rPr>
            <a:t>Phase 2</a:t>
          </a:r>
        </a:p>
      </dgm:t>
    </dgm:pt>
    <dgm:pt modelId="{8BBE9282-5D50-4A63-BDA6-19A45EEDF748}" type="parTrans" cxnId="{6A8BDB7F-9C7E-44AC-B1D8-991BD460DEA6}">
      <dgm:prSet/>
      <dgm:spPr/>
      <dgm:t>
        <a:bodyPr/>
        <a:lstStyle/>
        <a:p>
          <a:endParaRPr lang="de-DE"/>
        </a:p>
      </dgm:t>
    </dgm:pt>
    <dgm:pt modelId="{919F3719-A716-44F4-8B8D-3A5563FF97E2}" type="sibTrans" cxnId="{6A8BDB7F-9C7E-44AC-B1D8-991BD460DEA6}">
      <dgm:prSet/>
      <dgm:spPr/>
      <dgm:t>
        <a:bodyPr/>
        <a:lstStyle/>
        <a:p>
          <a:endParaRPr lang="de-DE"/>
        </a:p>
      </dgm:t>
    </dgm:pt>
    <dgm:pt modelId="{E9613EEE-94E2-4E93-B8E4-B1A6D4FE6AB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sz="1600" b="1" dirty="0">
              <a:solidFill>
                <a:schemeClr val="accent1">
                  <a:lumMod val="75000"/>
                </a:schemeClr>
              </a:solidFill>
              <a:latin typeface="Arial" pitchFamily="34" charset="0"/>
              <a:cs typeface="Arial" pitchFamily="34" charset="0"/>
            </a:rPr>
            <a:t>stationäre (3 – 4 Wochen) oder ambulante Rehabilitation (6 - 10 Wochen Therapiemodul + 2 Wochen Grundmodul = Voruntersuchungen)</a:t>
          </a:r>
        </a:p>
      </dgm:t>
    </dgm:pt>
    <dgm:pt modelId="{CDF95D21-688B-491A-A06E-37FB0304A813}" type="parTrans" cxnId="{D7F3AE5F-FA6E-4070-A899-2FB97B87F7BF}">
      <dgm:prSet/>
      <dgm:spPr/>
      <dgm:t>
        <a:bodyPr/>
        <a:lstStyle/>
        <a:p>
          <a:endParaRPr lang="de-DE"/>
        </a:p>
      </dgm:t>
    </dgm:pt>
    <dgm:pt modelId="{BD428902-E220-4F08-969A-E923C6454C20}" type="sibTrans" cxnId="{D7F3AE5F-FA6E-4070-A899-2FB97B87F7BF}">
      <dgm:prSet/>
      <dgm:spPr/>
      <dgm:t>
        <a:bodyPr/>
        <a:lstStyle/>
        <a:p>
          <a:endParaRPr lang="de-DE"/>
        </a:p>
      </dgm:t>
    </dgm:pt>
    <dgm:pt modelId="{19C2E4C5-B8BE-43F5-805C-3D541073149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de-DE" sz="1800" b="0" kern="1200" dirty="0">
              <a:solidFill>
                <a:srgbClr val="000000"/>
              </a:solidFill>
              <a:latin typeface="Arial"/>
              <a:ea typeface="+mn-ea"/>
              <a:cs typeface="Arial"/>
            </a:rPr>
            <a:t>Phase 3 </a:t>
          </a:r>
        </a:p>
      </dgm:t>
    </dgm:pt>
    <dgm:pt modelId="{61ECF516-3250-43EF-BE68-B27909D54AF9}" type="parTrans" cxnId="{67FE1237-DB0D-4E19-8B87-A3A69F38043D}">
      <dgm:prSet/>
      <dgm:spPr/>
      <dgm:t>
        <a:bodyPr/>
        <a:lstStyle/>
        <a:p>
          <a:endParaRPr lang="de-DE"/>
        </a:p>
      </dgm:t>
    </dgm:pt>
    <dgm:pt modelId="{12F80EFF-70B5-4D34-A079-B1E0FA64E5AC}" type="sibTrans" cxnId="{67FE1237-DB0D-4E19-8B87-A3A69F38043D}">
      <dgm:prSet/>
      <dgm:spPr/>
      <dgm:t>
        <a:bodyPr/>
        <a:lstStyle/>
        <a:p>
          <a:endParaRPr lang="de-DE"/>
        </a:p>
      </dgm:t>
    </dgm:pt>
    <dgm:pt modelId="{696EA264-8F72-45F8-9122-BD9F87291C6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a:ln/>
      </dgm:spPr>
      <dgm:t>
        <a:bodyPr spcFirstLastPara="0" vert="horz" wrap="square" lIns="106680" tIns="9525" rIns="9525" bIns="9525" numCol="1" spcCol="1270" anchor="ctr" anchorCtr="0"/>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im Anschluss an die Phase 2</a:t>
          </a:r>
        </a:p>
      </dgm:t>
    </dgm:pt>
    <dgm:pt modelId="{DFCBBFEB-73E8-4BAC-B6F2-D98D62017A44}" type="parTrans" cxnId="{E7F61413-9413-4334-9FAC-818E1DD328FC}">
      <dgm:prSet/>
      <dgm:spPr/>
      <dgm:t>
        <a:bodyPr/>
        <a:lstStyle/>
        <a:p>
          <a:endParaRPr lang="de-DE"/>
        </a:p>
      </dgm:t>
    </dgm:pt>
    <dgm:pt modelId="{F1BAA05E-9C4A-433C-865B-45707EFB1B73}" type="sibTrans" cxnId="{E7F61413-9413-4334-9FAC-818E1DD328FC}">
      <dgm:prSet/>
      <dgm:spPr/>
      <dgm:t>
        <a:bodyPr/>
        <a:lstStyle/>
        <a:p>
          <a:endParaRPr lang="de-DE"/>
        </a:p>
      </dgm:t>
    </dgm:pt>
    <dgm:pt modelId="{CF1E0B9B-F4D8-45B1-9368-960B22641206}">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dgm:spPr>
      <dgm:t>
        <a:bodyPr/>
        <a:lstStyle/>
        <a:p>
          <a:r>
            <a:rPr lang="de-DE" b="0" dirty="0">
              <a:solidFill>
                <a:srgbClr val="000000"/>
              </a:solidFill>
              <a:latin typeface="Arial"/>
              <a:cs typeface="Arial"/>
            </a:rPr>
            <a:t>Phase 4</a:t>
          </a:r>
        </a:p>
      </dgm:t>
    </dgm:pt>
    <dgm:pt modelId="{4A7D65D6-A0CC-4C0E-8C1D-03FD6BDA1E85}" type="parTrans" cxnId="{6838CBAC-0390-4616-B4F7-5F8ECEC2E93A}">
      <dgm:prSet/>
      <dgm:spPr/>
      <dgm:t>
        <a:bodyPr/>
        <a:lstStyle/>
        <a:p>
          <a:endParaRPr lang="de-DE"/>
        </a:p>
      </dgm:t>
    </dgm:pt>
    <dgm:pt modelId="{DF72168C-D415-41F4-ACFB-88354AA5047F}" type="sibTrans" cxnId="{6838CBAC-0390-4616-B4F7-5F8ECEC2E93A}">
      <dgm:prSet/>
      <dgm:spPr/>
      <dgm:t>
        <a:bodyPr/>
        <a:lstStyle/>
        <a:p>
          <a:endParaRPr lang="de-DE"/>
        </a:p>
      </dgm:t>
    </dgm:pt>
    <dgm:pt modelId="{2B4E20E2-F147-4334-8338-9D1B63EC385A}">
      <dgm:prSe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eigenständige Umsetzung des in Phase 2 und Phase 3 Erlernten</a:t>
          </a:r>
        </a:p>
      </dgm:t>
    </dgm:pt>
    <dgm:pt modelId="{81A80721-FE48-4DFB-81C4-40C5B5A13724}" type="parTrans" cxnId="{5E459F6E-24F1-4649-9BAD-9BC1352A9028}">
      <dgm:prSet/>
      <dgm:spPr/>
      <dgm:t>
        <a:bodyPr/>
        <a:lstStyle/>
        <a:p>
          <a:endParaRPr lang="de-DE"/>
        </a:p>
      </dgm:t>
    </dgm:pt>
    <dgm:pt modelId="{E6860152-4160-480B-92D5-C82C2B77939B}" type="sibTrans" cxnId="{5E459F6E-24F1-4649-9BAD-9BC1352A9028}">
      <dgm:prSet/>
      <dgm:spPr/>
      <dgm:t>
        <a:bodyPr/>
        <a:lstStyle/>
        <a:p>
          <a:endParaRPr lang="de-DE"/>
        </a:p>
      </dgm:t>
    </dgm:pt>
    <dgm:pt modelId="{34E2F1C2-FAF5-4436-9913-50315507FDDE}">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a:ln/>
      </dgm:spPr>
      <dgm:t>
        <a:bodyPr spcFirstLastPara="0" vert="horz" wrap="square" lIns="106680" tIns="9525" rIns="9525" bIns="9525" numCol="1" spcCol="1270" anchor="ctr" anchorCtr="0"/>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weitere ambulante  Betreuung für die Dauer von 6 Monaten + Heimtrainingsphase + Auffrischung</a:t>
          </a:r>
        </a:p>
      </dgm:t>
    </dgm:pt>
    <dgm:pt modelId="{D4D0D14D-64BF-4DAC-9204-81DFB496B45D}" type="parTrans" cxnId="{352A696A-CF7D-4493-B475-DE14B543FD76}">
      <dgm:prSet/>
      <dgm:spPr/>
      <dgm:t>
        <a:bodyPr/>
        <a:lstStyle/>
        <a:p>
          <a:endParaRPr lang="de-DE"/>
        </a:p>
      </dgm:t>
    </dgm:pt>
    <dgm:pt modelId="{25E2B06E-8A33-4528-8B73-BEF8219A11F3}" type="sibTrans" cxnId="{352A696A-CF7D-4493-B475-DE14B543FD76}">
      <dgm:prSet/>
      <dgm:spPr/>
      <dgm:t>
        <a:bodyPr/>
        <a:lstStyle/>
        <a:p>
          <a:endParaRPr lang="de-DE"/>
        </a:p>
      </dgm:t>
    </dgm:pt>
    <dgm:pt modelId="{F2DF078D-8B2E-40FD-8F37-FA215C99E3EA}">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20000"/>
            <a:lumOff val="80000"/>
          </a:schemeClr>
        </a:solidFill>
        <a:ln/>
      </dgm:spPr>
      <dgm:t>
        <a:bodyPr/>
        <a:lstStyle/>
        <a:p>
          <a:r>
            <a:rPr lang="de-DE" b="0" dirty="0">
              <a:solidFill>
                <a:schemeClr val="tx1"/>
              </a:solidFill>
              <a:latin typeface="Arial" pitchFamily="34" charset="0"/>
              <a:cs typeface="Arial" pitchFamily="34" charset="0"/>
            </a:rPr>
            <a:t>Nach Kontrollen in Ambulanzen und Ordinationen</a:t>
          </a:r>
        </a:p>
      </dgm:t>
    </dgm:pt>
    <dgm:pt modelId="{4C8F0305-2A75-4AE0-BEB6-EE1802EDE139}" type="parTrans" cxnId="{7D03A8ED-9F98-4EE0-99EF-E91BB4163F76}">
      <dgm:prSet/>
      <dgm:spPr/>
      <dgm:t>
        <a:bodyPr/>
        <a:lstStyle/>
        <a:p>
          <a:endParaRPr lang="de-DE"/>
        </a:p>
      </dgm:t>
    </dgm:pt>
    <dgm:pt modelId="{3E2F0FCB-3F5E-4E60-B256-1AE5335A24CE}" type="sibTrans" cxnId="{7D03A8ED-9F98-4EE0-99EF-E91BB4163F76}">
      <dgm:prSet/>
      <dgm:spPr/>
      <dgm:t>
        <a:bodyPr/>
        <a:lstStyle/>
        <a:p>
          <a:endParaRPr lang="de-DE"/>
        </a:p>
      </dgm:t>
    </dgm:pt>
    <dgm:pt modelId="{589456E5-7F34-4B18-9FFF-8B2ABA57BE6C}" type="pres">
      <dgm:prSet presAssocID="{008593B3-D403-4575-8D22-CBF99996A56F}" presName="linearFlow" presStyleCnt="0">
        <dgm:presLayoutVars>
          <dgm:dir/>
          <dgm:animLvl val="lvl"/>
          <dgm:resizeHandles val="exact"/>
        </dgm:presLayoutVars>
      </dgm:prSet>
      <dgm:spPr/>
    </dgm:pt>
    <dgm:pt modelId="{0B39F2F0-BA50-4D81-BBF9-2077DAC13FAF}" type="pres">
      <dgm:prSet presAssocID="{96963233-6A06-4373-8932-0B78C62C369C}" presName="composite" presStyleCnt="0"/>
      <dgm:spPr/>
    </dgm:pt>
    <dgm:pt modelId="{64E1440C-1CF3-4E47-A583-BDF71D19A27B}" type="pres">
      <dgm:prSet presAssocID="{96963233-6A06-4373-8932-0B78C62C369C}" presName="parentText" presStyleLbl="alignNode1" presStyleIdx="0" presStyleCnt="4">
        <dgm:presLayoutVars>
          <dgm:chMax val="1"/>
          <dgm:bulletEnabled val="1"/>
        </dgm:presLayoutVars>
      </dgm:prSet>
      <dgm:spPr/>
    </dgm:pt>
    <dgm:pt modelId="{F3CDE46E-4D6B-4CEA-803F-4BB703354808}" type="pres">
      <dgm:prSet presAssocID="{96963233-6A06-4373-8932-0B78C62C369C}" presName="descendantText" presStyleLbl="alignAcc1" presStyleIdx="0" presStyleCnt="4" custLinFactNeighborY="-22">
        <dgm:presLayoutVars>
          <dgm:bulletEnabled val="1"/>
        </dgm:presLayoutVars>
      </dgm:prSet>
      <dgm:spPr/>
    </dgm:pt>
    <dgm:pt modelId="{6AD3893A-C5B4-4B42-8C7D-22CDE24E2B24}" type="pres">
      <dgm:prSet presAssocID="{A6307C2C-A446-45FC-B86B-EDCCDB21EFF1}" presName="sp" presStyleCnt="0"/>
      <dgm:spPr/>
    </dgm:pt>
    <dgm:pt modelId="{1EBFA6F6-3109-43D7-BD67-D3E533C87455}" type="pres">
      <dgm:prSet presAssocID="{4CCB9142-0BE8-4591-9269-BE8585DFC9B5}" presName="composite" presStyleCnt="0"/>
      <dgm:spPr/>
    </dgm:pt>
    <dgm:pt modelId="{507FA692-8D91-4E25-A4ED-EBE9A4E9F326}" type="pres">
      <dgm:prSet presAssocID="{4CCB9142-0BE8-4591-9269-BE8585DFC9B5}" presName="parentText" presStyleLbl="alignNode1" presStyleIdx="1" presStyleCnt="4">
        <dgm:presLayoutVars>
          <dgm:chMax val="1"/>
          <dgm:bulletEnabled val="1"/>
        </dgm:presLayoutVars>
      </dgm:prSet>
      <dgm:spPr/>
    </dgm:pt>
    <dgm:pt modelId="{CF612791-04A3-42C4-BE36-BD7AC9281E98}" type="pres">
      <dgm:prSet presAssocID="{4CCB9142-0BE8-4591-9269-BE8585DFC9B5}" presName="descendantText" presStyleLbl="alignAcc1" presStyleIdx="1" presStyleCnt="4">
        <dgm:presLayoutVars>
          <dgm:bulletEnabled val="1"/>
        </dgm:presLayoutVars>
      </dgm:prSet>
      <dgm:spPr/>
    </dgm:pt>
    <dgm:pt modelId="{212270F7-2DDA-42DB-95A4-85B8ED7DD591}" type="pres">
      <dgm:prSet presAssocID="{919F3719-A716-44F4-8B8D-3A5563FF97E2}" presName="sp" presStyleCnt="0"/>
      <dgm:spPr/>
    </dgm:pt>
    <dgm:pt modelId="{7D7CDD33-DC4C-4F65-8152-D1C9EA0B29EA}" type="pres">
      <dgm:prSet presAssocID="{19C2E4C5-B8BE-43F5-805C-3D5410731491}" presName="composite" presStyleCnt="0"/>
      <dgm:spPr/>
    </dgm:pt>
    <dgm:pt modelId="{58AD7355-3705-433B-B56C-ECCF1F3A6721}" type="pres">
      <dgm:prSet presAssocID="{19C2E4C5-B8BE-43F5-805C-3D5410731491}" presName="parentText" presStyleLbl="alignNode1" presStyleIdx="2" presStyleCnt="4">
        <dgm:presLayoutVars>
          <dgm:chMax val="1"/>
          <dgm:bulletEnabled val="1"/>
        </dgm:presLayoutVars>
      </dgm:prSet>
      <dgm:spPr>
        <a:xfrm rot="5400000">
          <a:off x="-179572" y="2281552"/>
          <a:ext cx="1197147" cy="838003"/>
        </a:xfrm>
        <a:prstGeom prst="chevron">
          <a:avLst/>
        </a:prstGeom>
      </dgm:spPr>
    </dgm:pt>
    <dgm:pt modelId="{519F6C93-C060-4390-B809-5810214CE27B}" type="pres">
      <dgm:prSet presAssocID="{19C2E4C5-B8BE-43F5-805C-3D5410731491}" presName="descendantText" presStyleLbl="alignAcc1" presStyleIdx="2" presStyleCnt="4">
        <dgm:presLayoutVars>
          <dgm:bulletEnabled val="1"/>
        </dgm:presLayoutVars>
      </dgm:prSet>
      <dgm:spPr>
        <a:xfrm rot="5400000">
          <a:off x="5287728" y="-2347745"/>
          <a:ext cx="778145" cy="9677596"/>
        </a:xfrm>
        <a:prstGeom prst="round2SameRect">
          <a:avLst/>
        </a:prstGeom>
      </dgm:spPr>
    </dgm:pt>
    <dgm:pt modelId="{C8C73E73-0B2D-4011-9E38-13982F6573AD}" type="pres">
      <dgm:prSet presAssocID="{12F80EFF-70B5-4D34-A079-B1E0FA64E5AC}" presName="sp" presStyleCnt="0"/>
      <dgm:spPr/>
    </dgm:pt>
    <dgm:pt modelId="{8E408FAD-FDEA-4C65-B39D-E2C540A0014C}" type="pres">
      <dgm:prSet presAssocID="{CF1E0B9B-F4D8-45B1-9368-960B22641206}" presName="composite" presStyleCnt="0"/>
      <dgm:spPr/>
    </dgm:pt>
    <dgm:pt modelId="{46E23869-E2D7-4FBF-8D1A-7A955457115F}" type="pres">
      <dgm:prSet presAssocID="{CF1E0B9B-F4D8-45B1-9368-960B22641206}" presName="parentText" presStyleLbl="alignNode1" presStyleIdx="3" presStyleCnt="4">
        <dgm:presLayoutVars>
          <dgm:chMax val="1"/>
          <dgm:bulletEnabled val="1"/>
        </dgm:presLayoutVars>
      </dgm:prSet>
      <dgm:spPr/>
    </dgm:pt>
    <dgm:pt modelId="{C228D945-14BD-404B-B52F-20D17C4AE3E9}" type="pres">
      <dgm:prSet presAssocID="{CF1E0B9B-F4D8-45B1-9368-960B22641206}" presName="descendantText" presStyleLbl="alignAcc1" presStyleIdx="3" presStyleCnt="4" custLinFactNeighborY="-1896">
        <dgm:presLayoutVars>
          <dgm:bulletEnabled val="1"/>
        </dgm:presLayoutVars>
      </dgm:prSet>
      <dgm:spPr/>
    </dgm:pt>
  </dgm:ptLst>
  <dgm:cxnLst>
    <dgm:cxn modelId="{B22E0700-9B1E-4D9D-A6E6-4269A3B171CC}" type="presOf" srcId="{AAC66693-F920-46AB-A028-F55797FDC210}" destId="{F3CDE46E-4D6B-4CEA-803F-4BB703354808}" srcOrd="0" destOrd="0" presId="urn:microsoft.com/office/officeart/2005/8/layout/chevron2"/>
    <dgm:cxn modelId="{E7F61413-9413-4334-9FAC-818E1DD328FC}" srcId="{19C2E4C5-B8BE-43F5-805C-3D5410731491}" destId="{696EA264-8F72-45F8-9122-BD9F87291C61}" srcOrd="0" destOrd="0" parTransId="{DFCBBFEB-73E8-4BAC-B6F2-D98D62017A44}" sibTransId="{F1BAA05E-9C4A-433C-865B-45707EFB1B73}"/>
    <dgm:cxn modelId="{EB0C6319-CA94-4418-884D-7CEB87634224}" type="presOf" srcId="{4394AAF9-BC68-412B-84C2-D62ABAC14026}" destId="{F3CDE46E-4D6B-4CEA-803F-4BB703354808}" srcOrd="0" destOrd="2" presId="urn:microsoft.com/office/officeart/2005/8/layout/chevron2"/>
    <dgm:cxn modelId="{688FFB24-7B86-41EF-A426-9C0CA9CDDE5A}" type="presOf" srcId="{4CCB9142-0BE8-4591-9269-BE8585DFC9B5}" destId="{507FA692-8D91-4E25-A4ED-EBE9A4E9F326}" srcOrd="0" destOrd="0" presId="urn:microsoft.com/office/officeart/2005/8/layout/chevron2"/>
    <dgm:cxn modelId="{52E02D25-32E2-475E-9D4F-0B193827C63E}" type="presOf" srcId="{F2DF078D-8B2E-40FD-8F37-FA215C99E3EA}" destId="{F3CDE46E-4D6B-4CEA-803F-4BB703354808}" srcOrd="0" destOrd="1" presId="urn:microsoft.com/office/officeart/2005/8/layout/chevron2"/>
    <dgm:cxn modelId="{56643D2A-87DC-4211-B652-71DD83F70B6A}" type="presOf" srcId="{E9613EEE-94E2-4E93-B8E4-B1A6D4FE6AB1}" destId="{CF612791-04A3-42C4-BE36-BD7AC9281E98}" srcOrd="0" destOrd="0" presId="urn:microsoft.com/office/officeart/2005/8/layout/chevron2"/>
    <dgm:cxn modelId="{67FE1237-DB0D-4E19-8B87-A3A69F38043D}" srcId="{008593B3-D403-4575-8D22-CBF99996A56F}" destId="{19C2E4C5-B8BE-43F5-805C-3D5410731491}" srcOrd="2" destOrd="0" parTransId="{61ECF516-3250-43EF-BE68-B27909D54AF9}" sibTransId="{12F80EFF-70B5-4D34-A079-B1E0FA64E5AC}"/>
    <dgm:cxn modelId="{4B4BAF3C-AC15-40BA-BC94-53EE280094FA}" type="presOf" srcId="{19C2E4C5-B8BE-43F5-805C-3D5410731491}" destId="{58AD7355-3705-433B-B56C-ECCF1F3A6721}" srcOrd="0" destOrd="0" presId="urn:microsoft.com/office/officeart/2005/8/layout/chevron2"/>
    <dgm:cxn modelId="{D7F3AE5F-FA6E-4070-A899-2FB97B87F7BF}" srcId="{4CCB9142-0BE8-4591-9269-BE8585DFC9B5}" destId="{E9613EEE-94E2-4E93-B8E4-B1A6D4FE6AB1}" srcOrd="0" destOrd="0" parTransId="{CDF95D21-688B-491A-A06E-37FB0304A813}" sibTransId="{BD428902-E220-4F08-969A-E923C6454C20}"/>
    <dgm:cxn modelId="{DBC78264-C530-4F62-8190-007C6357E122}" type="presOf" srcId="{CF1E0B9B-F4D8-45B1-9368-960B22641206}" destId="{46E23869-E2D7-4FBF-8D1A-7A955457115F}" srcOrd="0" destOrd="0" presId="urn:microsoft.com/office/officeart/2005/8/layout/chevron2"/>
    <dgm:cxn modelId="{B3104247-4530-4022-9BF3-24C54547FB28}" type="presOf" srcId="{2B4E20E2-F147-4334-8338-9D1B63EC385A}" destId="{C228D945-14BD-404B-B52F-20D17C4AE3E9}" srcOrd="0" destOrd="0" presId="urn:microsoft.com/office/officeart/2005/8/layout/chevron2"/>
    <dgm:cxn modelId="{664DB949-DAE6-4EF8-A2E5-46BC1C510438}" type="presOf" srcId="{34E2F1C2-FAF5-4436-9913-50315507FDDE}" destId="{519F6C93-C060-4390-B809-5810214CE27B}" srcOrd="0" destOrd="1" presId="urn:microsoft.com/office/officeart/2005/8/layout/chevron2"/>
    <dgm:cxn modelId="{352A696A-CF7D-4493-B475-DE14B543FD76}" srcId="{19C2E4C5-B8BE-43F5-805C-3D5410731491}" destId="{34E2F1C2-FAF5-4436-9913-50315507FDDE}" srcOrd="1" destOrd="0" parTransId="{D4D0D14D-64BF-4DAC-9204-81DFB496B45D}" sibTransId="{25E2B06E-8A33-4528-8B73-BEF8219A11F3}"/>
    <dgm:cxn modelId="{AD8FAF6C-5C43-4D5E-9DA1-44C65E12E261}" srcId="{96963233-6A06-4373-8932-0B78C62C369C}" destId="{4394AAF9-BC68-412B-84C2-D62ABAC14026}" srcOrd="2" destOrd="0" parTransId="{5E17120C-5C2F-4FF7-8100-155EA0D635C3}" sibTransId="{8FABD411-9F94-4756-A4BB-3E7E1BC793BB}"/>
    <dgm:cxn modelId="{5E459F6E-24F1-4649-9BAD-9BC1352A9028}" srcId="{CF1E0B9B-F4D8-45B1-9368-960B22641206}" destId="{2B4E20E2-F147-4334-8338-9D1B63EC385A}" srcOrd="0" destOrd="0" parTransId="{81A80721-FE48-4DFB-81C4-40C5B5A13724}" sibTransId="{E6860152-4160-480B-92D5-C82C2B77939B}"/>
    <dgm:cxn modelId="{88E5C175-7158-49C9-8175-80B4BEFA02CC}" type="presOf" srcId="{96963233-6A06-4373-8932-0B78C62C369C}" destId="{64E1440C-1CF3-4E47-A583-BDF71D19A27B}" srcOrd="0" destOrd="0" presId="urn:microsoft.com/office/officeart/2005/8/layout/chevron2"/>
    <dgm:cxn modelId="{6A8BDB7F-9C7E-44AC-B1D8-991BD460DEA6}" srcId="{008593B3-D403-4575-8D22-CBF99996A56F}" destId="{4CCB9142-0BE8-4591-9269-BE8585DFC9B5}" srcOrd="1" destOrd="0" parTransId="{8BBE9282-5D50-4A63-BDA6-19A45EEDF748}" sibTransId="{919F3719-A716-44F4-8B8D-3A5563FF97E2}"/>
    <dgm:cxn modelId="{98F88E8D-0E3C-4817-BA67-2E4E31E7302F}" srcId="{008593B3-D403-4575-8D22-CBF99996A56F}" destId="{96963233-6A06-4373-8932-0B78C62C369C}" srcOrd="0" destOrd="0" parTransId="{E2D7EA9D-8717-468B-80B1-0DE32F5291EF}" sibTransId="{A6307C2C-A446-45FC-B86B-EDCCDB21EFF1}"/>
    <dgm:cxn modelId="{8A2E849A-EC15-4233-BC26-BCBE04346D4E}" srcId="{96963233-6A06-4373-8932-0B78C62C369C}" destId="{AAC66693-F920-46AB-A028-F55797FDC210}" srcOrd="0" destOrd="0" parTransId="{2B42316C-C4CE-471B-987D-BC7635EB5123}" sibTransId="{2CAF2E06-89A4-472E-BC30-ED1B76E32F0D}"/>
    <dgm:cxn modelId="{1755E1AA-3937-4595-BE27-1E47DE097D28}" type="presOf" srcId="{696EA264-8F72-45F8-9122-BD9F87291C61}" destId="{519F6C93-C060-4390-B809-5810214CE27B}" srcOrd="0" destOrd="0" presId="urn:microsoft.com/office/officeart/2005/8/layout/chevron2"/>
    <dgm:cxn modelId="{6838CBAC-0390-4616-B4F7-5F8ECEC2E93A}" srcId="{008593B3-D403-4575-8D22-CBF99996A56F}" destId="{CF1E0B9B-F4D8-45B1-9368-960B22641206}" srcOrd="3" destOrd="0" parTransId="{4A7D65D6-A0CC-4C0E-8C1D-03FD6BDA1E85}" sibTransId="{DF72168C-D415-41F4-ACFB-88354AA5047F}"/>
    <dgm:cxn modelId="{7D03A8ED-9F98-4EE0-99EF-E91BB4163F76}" srcId="{96963233-6A06-4373-8932-0B78C62C369C}" destId="{F2DF078D-8B2E-40FD-8F37-FA215C99E3EA}" srcOrd="1" destOrd="0" parTransId="{4C8F0305-2A75-4AE0-BEB6-EE1802EDE139}" sibTransId="{3E2F0FCB-3F5E-4E60-B256-1AE5335A24CE}"/>
    <dgm:cxn modelId="{386EA3EF-1F03-497E-8110-1EA21ADF9F2D}" type="presOf" srcId="{008593B3-D403-4575-8D22-CBF99996A56F}" destId="{589456E5-7F34-4B18-9FFF-8B2ABA57BE6C}" srcOrd="0" destOrd="0" presId="urn:microsoft.com/office/officeart/2005/8/layout/chevron2"/>
    <dgm:cxn modelId="{6664E3CA-3A8D-4F97-B172-823D4E2EF55A}" type="presParOf" srcId="{589456E5-7F34-4B18-9FFF-8B2ABA57BE6C}" destId="{0B39F2F0-BA50-4D81-BBF9-2077DAC13FAF}" srcOrd="0" destOrd="0" presId="urn:microsoft.com/office/officeart/2005/8/layout/chevron2"/>
    <dgm:cxn modelId="{D19B13AF-AF19-4DD5-B919-5AB2EDE69605}" type="presParOf" srcId="{0B39F2F0-BA50-4D81-BBF9-2077DAC13FAF}" destId="{64E1440C-1CF3-4E47-A583-BDF71D19A27B}" srcOrd="0" destOrd="0" presId="urn:microsoft.com/office/officeart/2005/8/layout/chevron2"/>
    <dgm:cxn modelId="{D6E7D1FA-7C89-432D-B5A8-074162A8A878}" type="presParOf" srcId="{0B39F2F0-BA50-4D81-BBF9-2077DAC13FAF}" destId="{F3CDE46E-4D6B-4CEA-803F-4BB703354808}" srcOrd="1" destOrd="0" presId="urn:microsoft.com/office/officeart/2005/8/layout/chevron2"/>
    <dgm:cxn modelId="{8B9EAF6E-9EBC-44C2-8B4F-A54CBDCDED74}" type="presParOf" srcId="{589456E5-7F34-4B18-9FFF-8B2ABA57BE6C}" destId="{6AD3893A-C5B4-4B42-8C7D-22CDE24E2B24}" srcOrd="1" destOrd="0" presId="urn:microsoft.com/office/officeart/2005/8/layout/chevron2"/>
    <dgm:cxn modelId="{6DE6D510-5A85-4A08-96AF-AAC6C86AB3DB}" type="presParOf" srcId="{589456E5-7F34-4B18-9FFF-8B2ABA57BE6C}" destId="{1EBFA6F6-3109-43D7-BD67-D3E533C87455}" srcOrd="2" destOrd="0" presId="urn:microsoft.com/office/officeart/2005/8/layout/chevron2"/>
    <dgm:cxn modelId="{BE895A95-9107-4872-BA4E-A72A85C74FD4}" type="presParOf" srcId="{1EBFA6F6-3109-43D7-BD67-D3E533C87455}" destId="{507FA692-8D91-4E25-A4ED-EBE9A4E9F326}" srcOrd="0" destOrd="0" presId="urn:microsoft.com/office/officeart/2005/8/layout/chevron2"/>
    <dgm:cxn modelId="{45DCDA46-61DF-4608-AA91-DA77B547B971}" type="presParOf" srcId="{1EBFA6F6-3109-43D7-BD67-D3E533C87455}" destId="{CF612791-04A3-42C4-BE36-BD7AC9281E98}" srcOrd="1" destOrd="0" presId="urn:microsoft.com/office/officeart/2005/8/layout/chevron2"/>
    <dgm:cxn modelId="{5CB9A75D-CEEC-46FD-B1D7-45CF6F003466}" type="presParOf" srcId="{589456E5-7F34-4B18-9FFF-8B2ABA57BE6C}" destId="{212270F7-2DDA-42DB-95A4-85B8ED7DD591}" srcOrd="3" destOrd="0" presId="urn:microsoft.com/office/officeart/2005/8/layout/chevron2"/>
    <dgm:cxn modelId="{9E93BA05-8791-4948-BE1C-718DBBA9E500}" type="presParOf" srcId="{589456E5-7F34-4B18-9FFF-8B2ABA57BE6C}" destId="{7D7CDD33-DC4C-4F65-8152-D1C9EA0B29EA}" srcOrd="4" destOrd="0" presId="urn:microsoft.com/office/officeart/2005/8/layout/chevron2"/>
    <dgm:cxn modelId="{6DE1C880-8530-40BD-890F-8E6E24317A29}" type="presParOf" srcId="{7D7CDD33-DC4C-4F65-8152-D1C9EA0B29EA}" destId="{58AD7355-3705-433B-B56C-ECCF1F3A6721}" srcOrd="0" destOrd="0" presId="urn:microsoft.com/office/officeart/2005/8/layout/chevron2"/>
    <dgm:cxn modelId="{EA5B14AC-3D1E-4148-AC03-93DAC62EB235}" type="presParOf" srcId="{7D7CDD33-DC4C-4F65-8152-D1C9EA0B29EA}" destId="{519F6C93-C060-4390-B809-5810214CE27B}" srcOrd="1" destOrd="0" presId="urn:microsoft.com/office/officeart/2005/8/layout/chevron2"/>
    <dgm:cxn modelId="{EB498864-B21B-4738-866A-46735CB3B2E5}" type="presParOf" srcId="{589456E5-7F34-4B18-9FFF-8B2ABA57BE6C}" destId="{C8C73E73-0B2D-4011-9E38-13982F6573AD}" srcOrd="5" destOrd="0" presId="urn:microsoft.com/office/officeart/2005/8/layout/chevron2"/>
    <dgm:cxn modelId="{D8529BFE-31BE-4820-A698-CB0FC99F6B1F}" type="presParOf" srcId="{589456E5-7F34-4B18-9FFF-8B2ABA57BE6C}" destId="{8E408FAD-FDEA-4C65-B39D-E2C540A0014C}" srcOrd="6" destOrd="0" presId="urn:microsoft.com/office/officeart/2005/8/layout/chevron2"/>
    <dgm:cxn modelId="{60ADE946-BB2D-44E2-8419-AA145E19D0DA}" type="presParOf" srcId="{8E408FAD-FDEA-4C65-B39D-E2C540A0014C}" destId="{46E23869-E2D7-4FBF-8D1A-7A955457115F}" srcOrd="0" destOrd="0" presId="urn:microsoft.com/office/officeart/2005/8/layout/chevron2"/>
    <dgm:cxn modelId="{705C9BFF-4BE9-463E-9560-C2BFCD2703A2}" type="presParOf" srcId="{8E408FAD-FDEA-4C65-B39D-E2C540A0014C}" destId="{C228D945-14BD-404B-B52F-20D17C4AE3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1440C-1CF3-4E47-A583-BDF71D19A27B}">
      <dsp:nvSpPr>
        <dsp:cNvPr id="0" name=""/>
        <dsp:cNvSpPr/>
      </dsp:nvSpPr>
      <dsp:spPr>
        <a:xfrm rot="5400000">
          <a:off x="-179572" y="182011"/>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0" kern="1200" dirty="0">
              <a:solidFill>
                <a:schemeClr val="tx1"/>
              </a:solidFill>
              <a:latin typeface="Arial"/>
              <a:cs typeface="Arial"/>
            </a:rPr>
            <a:t>Phase 1</a:t>
          </a:r>
        </a:p>
      </dsp:txBody>
      <dsp:txXfrm rot="-5400000">
        <a:off x="1" y="421441"/>
        <a:ext cx="838003" cy="359144"/>
      </dsp:txXfrm>
    </dsp:sp>
    <dsp:sp modelId="{F3CDE46E-4D6B-4CEA-803F-4BB703354808}">
      <dsp:nvSpPr>
        <dsp:cNvPr id="0" name=""/>
        <dsp:cNvSpPr/>
      </dsp:nvSpPr>
      <dsp:spPr>
        <a:xfrm rot="5400000">
          <a:off x="5336721" y="-4496449"/>
          <a:ext cx="77855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Nach Akutbehandlung im Krankenhaus</a:t>
          </a:r>
        </a:p>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Nach Kontrollen in Ambulanzen und Ordinationen</a:t>
          </a:r>
        </a:p>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Info über AHV, Reha und Sekundärprävention</a:t>
          </a:r>
        </a:p>
      </dsp:txBody>
      <dsp:txXfrm rot="-5400000">
        <a:off x="838004" y="40274"/>
        <a:ext cx="9737984" cy="702543"/>
      </dsp:txXfrm>
    </dsp:sp>
    <dsp:sp modelId="{507FA692-8D91-4E25-A4ED-EBE9A4E9F326}">
      <dsp:nvSpPr>
        <dsp:cNvPr id="0" name=""/>
        <dsp:cNvSpPr/>
      </dsp:nvSpPr>
      <dsp:spPr>
        <a:xfrm rot="5400000">
          <a:off x="-179572" y="1231782"/>
          <a:ext cx="1197147" cy="838003"/>
        </a:xfrm>
        <a:prstGeom prst="chevron">
          <a:avLst/>
        </a:prstGeom>
        <a:solidFill>
          <a:schemeClr val="accent1">
            <a:lumMod val="75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latin typeface="Arial"/>
              <a:cs typeface="Arial"/>
            </a:rPr>
            <a:t>Phase 2</a:t>
          </a:r>
        </a:p>
      </dsp:txBody>
      <dsp:txXfrm rot="-5400000">
        <a:off x="1" y="1471212"/>
        <a:ext cx="838003" cy="359144"/>
      </dsp:txXfrm>
    </dsp:sp>
    <dsp:sp modelId="{CF612791-04A3-42C4-BE36-BD7AC9281E98}">
      <dsp:nvSpPr>
        <dsp:cNvPr id="0" name=""/>
        <dsp:cNvSpPr/>
      </dsp:nvSpPr>
      <dsp:spPr>
        <a:xfrm rot="5400000">
          <a:off x="5336925" y="-3446712"/>
          <a:ext cx="778145" cy="9775990"/>
        </a:xfrm>
        <a:prstGeom prst="round2SameRect">
          <a:avLst/>
        </a:prstGeom>
        <a:no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b="1" kern="1200" dirty="0">
              <a:solidFill>
                <a:schemeClr val="accent1">
                  <a:lumMod val="75000"/>
                </a:schemeClr>
              </a:solidFill>
              <a:latin typeface="Arial" pitchFamily="34" charset="0"/>
              <a:cs typeface="Arial" pitchFamily="34" charset="0"/>
            </a:rPr>
            <a:t>stationäre (3 – 4 Wochen) oder ambulante Rehabilitation</a:t>
          </a:r>
        </a:p>
        <a:p>
          <a:pPr marL="171450" lvl="1" indent="-171450" algn="l" defTabSz="711200">
            <a:lnSpc>
              <a:spcPct val="90000"/>
            </a:lnSpc>
            <a:spcBef>
              <a:spcPct val="0"/>
            </a:spcBef>
            <a:spcAft>
              <a:spcPct val="15000"/>
            </a:spcAft>
            <a:buFontTx/>
            <a:buNone/>
          </a:pPr>
          <a:r>
            <a:rPr lang="de-DE" sz="1600" b="1" kern="1200" dirty="0">
              <a:solidFill>
                <a:schemeClr val="accent1">
                  <a:lumMod val="75000"/>
                </a:schemeClr>
              </a:solidFill>
              <a:latin typeface="Arial" pitchFamily="34" charset="0"/>
              <a:cs typeface="Arial" pitchFamily="34" charset="0"/>
            </a:rPr>
            <a:t>(2 Wochen Grundmodul = Voruntersuchungen 6 - 10 Wochen Therapiemodul)</a:t>
          </a:r>
        </a:p>
      </dsp:txBody>
      <dsp:txXfrm rot="-5400000">
        <a:off x="838003" y="1090196"/>
        <a:ext cx="9738004" cy="702173"/>
      </dsp:txXfrm>
    </dsp:sp>
    <dsp:sp modelId="{58AD7355-3705-433B-B56C-ECCF1F3A6721}">
      <dsp:nvSpPr>
        <dsp:cNvPr id="0" name=""/>
        <dsp:cNvSpPr/>
      </dsp:nvSpPr>
      <dsp:spPr>
        <a:xfrm rot="5400000">
          <a:off x="-179572" y="2281552"/>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0" kern="1200" dirty="0">
              <a:solidFill>
                <a:srgbClr val="000000"/>
              </a:solidFill>
              <a:latin typeface="Arial"/>
              <a:ea typeface="+mn-ea"/>
              <a:cs typeface="Arial"/>
            </a:rPr>
            <a:t>Phase 3 </a:t>
          </a:r>
        </a:p>
      </dsp:txBody>
      <dsp:txXfrm rot="-5400000">
        <a:off x="1" y="2520982"/>
        <a:ext cx="838003" cy="359144"/>
      </dsp:txXfrm>
    </dsp:sp>
    <dsp:sp modelId="{519F6C93-C060-4390-B809-5810214CE27B}">
      <dsp:nvSpPr>
        <dsp:cNvPr id="0" name=""/>
        <dsp:cNvSpPr/>
      </dsp:nvSpPr>
      <dsp:spPr>
        <a:xfrm rot="5400000">
          <a:off x="5336925" y="-2396942"/>
          <a:ext cx="77814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im Anschluss an die Phase 2</a:t>
          </a:r>
        </a:p>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weitere ambulante  Betreuung für die Dauer von 6 Monaten + Heimtrainingsphase + Auffrischung</a:t>
          </a:r>
        </a:p>
      </dsp:txBody>
      <dsp:txXfrm rot="-5400000">
        <a:off x="838003" y="2139966"/>
        <a:ext cx="9738004" cy="702173"/>
      </dsp:txXfrm>
    </dsp:sp>
    <dsp:sp modelId="{46E23869-E2D7-4FBF-8D1A-7A955457115F}">
      <dsp:nvSpPr>
        <dsp:cNvPr id="0" name=""/>
        <dsp:cNvSpPr/>
      </dsp:nvSpPr>
      <dsp:spPr>
        <a:xfrm rot="5400000">
          <a:off x="-179572" y="3331322"/>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rgbClr val="000000"/>
              </a:solidFill>
              <a:latin typeface="Arial"/>
              <a:cs typeface="Arial"/>
            </a:rPr>
            <a:t>Phase 4</a:t>
          </a:r>
        </a:p>
      </dsp:txBody>
      <dsp:txXfrm rot="-5400000">
        <a:off x="1" y="3570752"/>
        <a:ext cx="838003" cy="359144"/>
      </dsp:txXfrm>
    </dsp:sp>
    <dsp:sp modelId="{C228D945-14BD-404B-B52F-20D17C4AE3E9}">
      <dsp:nvSpPr>
        <dsp:cNvPr id="0" name=""/>
        <dsp:cNvSpPr/>
      </dsp:nvSpPr>
      <dsp:spPr>
        <a:xfrm rot="5400000">
          <a:off x="5336925" y="-1361925"/>
          <a:ext cx="77814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eigenständige Umsetzung des in Phase 2 und Phase 3 Erlernten</a:t>
          </a:r>
        </a:p>
      </dsp:txBody>
      <dsp:txXfrm rot="-5400000">
        <a:off x="838003" y="3174983"/>
        <a:ext cx="9738004" cy="702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1440C-1CF3-4E47-A583-BDF71D19A27B}">
      <dsp:nvSpPr>
        <dsp:cNvPr id="0" name=""/>
        <dsp:cNvSpPr/>
      </dsp:nvSpPr>
      <dsp:spPr>
        <a:xfrm rot="5400000">
          <a:off x="-179572" y="182011"/>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0" kern="1200" dirty="0">
              <a:solidFill>
                <a:schemeClr val="tx1"/>
              </a:solidFill>
              <a:latin typeface="Arial"/>
              <a:cs typeface="Arial"/>
            </a:rPr>
            <a:t>Phase 1</a:t>
          </a:r>
        </a:p>
      </dsp:txBody>
      <dsp:txXfrm rot="-5400000">
        <a:off x="1" y="421441"/>
        <a:ext cx="838003" cy="359144"/>
      </dsp:txXfrm>
    </dsp:sp>
    <dsp:sp modelId="{F3CDE46E-4D6B-4CEA-803F-4BB703354808}">
      <dsp:nvSpPr>
        <dsp:cNvPr id="0" name=""/>
        <dsp:cNvSpPr/>
      </dsp:nvSpPr>
      <dsp:spPr>
        <a:xfrm rot="5400000">
          <a:off x="5336721" y="-4496449"/>
          <a:ext cx="77855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Nach Akutbehandlung im Krankenhaus</a:t>
          </a:r>
        </a:p>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Nach Kontrollen in Ambulanzen und Ordinationen</a:t>
          </a:r>
        </a:p>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Info über AHV, Reha und Sekundärprävention</a:t>
          </a:r>
        </a:p>
      </dsp:txBody>
      <dsp:txXfrm rot="-5400000">
        <a:off x="838004" y="40274"/>
        <a:ext cx="9737984" cy="702543"/>
      </dsp:txXfrm>
    </dsp:sp>
    <dsp:sp modelId="{507FA692-8D91-4E25-A4ED-EBE9A4E9F326}">
      <dsp:nvSpPr>
        <dsp:cNvPr id="0" name=""/>
        <dsp:cNvSpPr/>
      </dsp:nvSpPr>
      <dsp:spPr>
        <a:xfrm rot="5400000">
          <a:off x="-179572" y="1231782"/>
          <a:ext cx="1197147" cy="838003"/>
        </a:xfrm>
        <a:prstGeom prst="chevron">
          <a:avLst/>
        </a:prstGeom>
        <a:solidFill>
          <a:schemeClr val="accent1">
            <a:lumMod val="75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latin typeface="Arial"/>
              <a:cs typeface="Arial"/>
            </a:rPr>
            <a:t>Phase 2</a:t>
          </a:r>
        </a:p>
      </dsp:txBody>
      <dsp:txXfrm rot="-5400000">
        <a:off x="1" y="1471212"/>
        <a:ext cx="838003" cy="359144"/>
      </dsp:txXfrm>
    </dsp:sp>
    <dsp:sp modelId="{CF612791-04A3-42C4-BE36-BD7AC9281E98}">
      <dsp:nvSpPr>
        <dsp:cNvPr id="0" name=""/>
        <dsp:cNvSpPr/>
      </dsp:nvSpPr>
      <dsp:spPr>
        <a:xfrm rot="5400000">
          <a:off x="5336925" y="-3446712"/>
          <a:ext cx="77814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b="1" kern="1200" dirty="0">
              <a:solidFill>
                <a:schemeClr val="accent1">
                  <a:lumMod val="75000"/>
                </a:schemeClr>
              </a:solidFill>
              <a:latin typeface="Arial" pitchFamily="34" charset="0"/>
              <a:cs typeface="Arial" pitchFamily="34" charset="0"/>
            </a:rPr>
            <a:t>stationäre (3 – 4 Wochen) oder ambulante Rehabilitation (6 - 10 Wochen Therapiemodul + 2 Wochen Grundmodul = Voruntersuchungen)</a:t>
          </a:r>
        </a:p>
      </dsp:txBody>
      <dsp:txXfrm rot="-5400000">
        <a:off x="838003" y="1090196"/>
        <a:ext cx="9738004" cy="702173"/>
      </dsp:txXfrm>
    </dsp:sp>
    <dsp:sp modelId="{58AD7355-3705-433B-B56C-ECCF1F3A6721}">
      <dsp:nvSpPr>
        <dsp:cNvPr id="0" name=""/>
        <dsp:cNvSpPr/>
      </dsp:nvSpPr>
      <dsp:spPr>
        <a:xfrm rot="5400000">
          <a:off x="-179572" y="2281552"/>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0" kern="1200" dirty="0">
              <a:solidFill>
                <a:srgbClr val="000000"/>
              </a:solidFill>
              <a:latin typeface="Arial"/>
              <a:ea typeface="+mn-ea"/>
              <a:cs typeface="Arial"/>
            </a:rPr>
            <a:t>Phase 3 </a:t>
          </a:r>
        </a:p>
      </dsp:txBody>
      <dsp:txXfrm rot="-5400000">
        <a:off x="1" y="2520982"/>
        <a:ext cx="838003" cy="359144"/>
      </dsp:txXfrm>
    </dsp:sp>
    <dsp:sp modelId="{519F6C93-C060-4390-B809-5810214CE27B}">
      <dsp:nvSpPr>
        <dsp:cNvPr id="0" name=""/>
        <dsp:cNvSpPr/>
      </dsp:nvSpPr>
      <dsp:spPr>
        <a:xfrm rot="5400000">
          <a:off x="5336925" y="-2396942"/>
          <a:ext cx="778145" cy="9775990"/>
        </a:xfrm>
        <a:prstGeom prst="round2SameRect">
          <a:avLst/>
        </a:prstGeom>
        <a:solidFill>
          <a:schemeClr val="bg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im Anschluss an die Phase 2</a:t>
          </a:r>
        </a:p>
        <a:p>
          <a:pPr marL="114300" lvl="1" indent="-114300" algn="l" defTabSz="666750">
            <a:lnSpc>
              <a:spcPct val="90000"/>
            </a:lnSpc>
            <a:spcBef>
              <a:spcPct val="0"/>
            </a:spcBef>
            <a:spcAft>
              <a:spcPct val="15000"/>
            </a:spcAft>
            <a:buChar char="•"/>
          </a:pPr>
          <a:r>
            <a:rPr lang="de-DE" sz="1500" b="0" kern="1200" dirty="0">
              <a:solidFill>
                <a:prstClr val="black"/>
              </a:solidFill>
              <a:latin typeface="Arial" pitchFamily="34" charset="0"/>
              <a:ea typeface="+mn-ea"/>
              <a:cs typeface="Arial" pitchFamily="34" charset="0"/>
            </a:rPr>
            <a:t>weitere ambulante  Betreuung für die Dauer von 6 Monaten + Heimtrainingsphase + Auffrischung</a:t>
          </a:r>
        </a:p>
      </dsp:txBody>
      <dsp:txXfrm rot="-5400000">
        <a:off x="838003" y="2139966"/>
        <a:ext cx="9738004" cy="702173"/>
      </dsp:txXfrm>
    </dsp:sp>
    <dsp:sp modelId="{46E23869-E2D7-4FBF-8D1A-7A955457115F}">
      <dsp:nvSpPr>
        <dsp:cNvPr id="0" name=""/>
        <dsp:cNvSpPr/>
      </dsp:nvSpPr>
      <dsp:spPr>
        <a:xfrm rot="5400000">
          <a:off x="-179572" y="3331322"/>
          <a:ext cx="1197147" cy="838003"/>
        </a:xfrm>
        <a:prstGeom prst="chevron">
          <a:avLst/>
        </a:prstGeom>
        <a:solidFill>
          <a:schemeClr val="accent1">
            <a:lumMod val="40000"/>
            <a:lumOff val="6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rgbClr val="000000"/>
              </a:solidFill>
              <a:latin typeface="Arial"/>
              <a:cs typeface="Arial"/>
            </a:rPr>
            <a:t>Phase 4</a:t>
          </a:r>
        </a:p>
      </dsp:txBody>
      <dsp:txXfrm rot="-5400000">
        <a:off x="1" y="3570752"/>
        <a:ext cx="838003" cy="359144"/>
      </dsp:txXfrm>
    </dsp:sp>
    <dsp:sp modelId="{C228D945-14BD-404B-B52F-20D17C4AE3E9}">
      <dsp:nvSpPr>
        <dsp:cNvPr id="0" name=""/>
        <dsp:cNvSpPr/>
      </dsp:nvSpPr>
      <dsp:spPr>
        <a:xfrm rot="5400000">
          <a:off x="5336925" y="-1361925"/>
          <a:ext cx="778145" cy="9775990"/>
        </a:xfrm>
        <a:prstGeom prst="round2SameRect">
          <a:avLst/>
        </a:prstGeom>
        <a:solidFill>
          <a:schemeClr val="accent1">
            <a:lumMod val="20000"/>
            <a:lumOff val="8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DE" sz="1500" b="0" kern="1200" dirty="0">
              <a:solidFill>
                <a:schemeClr val="tx1"/>
              </a:solidFill>
              <a:latin typeface="Arial" pitchFamily="34" charset="0"/>
              <a:cs typeface="Arial" pitchFamily="34" charset="0"/>
            </a:rPr>
            <a:t>eigenständige Umsetzung des in Phase 2 und Phase 3 Erlernten</a:t>
          </a:r>
        </a:p>
      </dsp:txBody>
      <dsp:txXfrm rot="-5400000">
        <a:off x="838003" y="3174983"/>
        <a:ext cx="9738004" cy="7021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99184-493C-4817-B5E5-102615F1A232}" type="datetimeFigureOut">
              <a:rPr lang="de-AT" smtClean="0"/>
              <a:t>01.10.2024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5ABF8-60C7-4B4A-A4D9-DCCA593D7CBA}" type="slidenum">
              <a:rPr lang="de-AT" smtClean="0"/>
              <a:t>‹Nr.›</a:t>
            </a:fld>
            <a:endParaRPr lang="de-AT"/>
          </a:p>
        </p:txBody>
      </p:sp>
    </p:spTree>
    <p:extLst>
      <p:ext uri="{BB962C8B-B14F-4D97-AF65-F5344CB8AC3E}">
        <p14:creationId xmlns:p14="http://schemas.microsoft.com/office/powerpoint/2010/main" val="382213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F6332-DEEF-415E-AA5F-0C0DF443EC7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E96EAAEC-4D0D-4539-9C46-7A6256110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D76776B7-A1AC-4CAE-8291-EFBD739221CF}"/>
              </a:ext>
            </a:extLst>
          </p:cNvPr>
          <p:cNvSpPr>
            <a:spLocks noGrp="1"/>
          </p:cNvSpPr>
          <p:nvPr>
            <p:ph type="dt" sz="half" idx="10"/>
          </p:nvPr>
        </p:nvSpPr>
        <p:spPr/>
        <p:txBody>
          <a:bodyPr/>
          <a:lstStyle/>
          <a:p>
            <a:r>
              <a:rPr lang="en-US"/>
              <a:t>14.12.2023</a:t>
            </a:r>
            <a:endParaRPr lang="de-AT"/>
          </a:p>
        </p:txBody>
      </p:sp>
      <p:sp>
        <p:nvSpPr>
          <p:cNvPr id="5" name="Fußzeilenplatzhalter 4">
            <a:extLst>
              <a:ext uri="{FF2B5EF4-FFF2-40B4-BE49-F238E27FC236}">
                <a16:creationId xmlns:a16="http://schemas.microsoft.com/office/drawing/2014/main" id="{D979760C-72B9-42F1-85D3-9ADE10EC8BE2}"/>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ED05E5B3-054A-448D-8414-46132B7372A8}"/>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806421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95E61-5E9E-4FBD-A162-509D89E41D62}"/>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492F8C1-FA0A-430B-B76D-599F2FC90A9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930BE52-99A2-47B6-9C7E-80DBCD0397AA}"/>
              </a:ext>
            </a:extLst>
          </p:cNvPr>
          <p:cNvSpPr>
            <a:spLocks noGrp="1"/>
          </p:cNvSpPr>
          <p:nvPr>
            <p:ph type="dt" sz="half" idx="10"/>
          </p:nvPr>
        </p:nvSpPr>
        <p:spPr/>
        <p:txBody>
          <a:bodyPr/>
          <a:lstStyle/>
          <a:p>
            <a:r>
              <a:rPr lang="en-US"/>
              <a:t>14.12.2023</a:t>
            </a:r>
            <a:endParaRPr lang="de-AT"/>
          </a:p>
        </p:txBody>
      </p:sp>
      <p:sp>
        <p:nvSpPr>
          <p:cNvPr id="5" name="Fußzeilenplatzhalter 4">
            <a:extLst>
              <a:ext uri="{FF2B5EF4-FFF2-40B4-BE49-F238E27FC236}">
                <a16:creationId xmlns:a16="http://schemas.microsoft.com/office/drawing/2014/main" id="{AD7A41C6-99BD-4192-8004-F8A37CBC8543}"/>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BD5123A5-3B72-40F2-84CC-75C88518DBE1}"/>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820032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121F30F-4136-43DE-BA33-C180CEB5772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DC4009F-3263-4568-80DF-83E5B50784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00AA39E-FFD6-466B-B887-4A7FEF02AC01}"/>
              </a:ext>
            </a:extLst>
          </p:cNvPr>
          <p:cNvSpPr>
            <a:spLocks noGrp="1"/>
          </p:cNvSpPr>
          <p:nvPr>
            <p:ph type="dt" sz="half" idx="10"/>
          </p:nvPr>
        </p:nvSpPr>
        <p:spPr/>
        <p:txBody>
          <a:bodyPr/>
          <a:lstStyle/>
          <a:p>
            <a:r>
              <a:rPr lang="en-US"/>
              <a:t>14.12.2023</a:t>
            </a:r>
            <a:endParaRPr lang="de-AT"/>
          </a:p>
        </p:txBody>
      </p:sp>
      <p:sp>
        <p:nvSpPr>
          <p:cNvPr id="5" name="Fußzeilenplatzhalter 4">
            <a:extLst>
              <a:ext uri="{FF2B5EF4-FFF2-40B4-BE49-F238E27FC236}">
                <a16:creationId xmlns:a16="http://schemas.microsoft.com/office/drawing/2014/main" id="{7A788B3B-FE31-4B47-8560-3F57E42CAB48}"/>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534218C3-1433-4C6E-B45C-A3C51068D9D8}"/>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1446332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BA731-7CF5-489C-A170-6679EECBA5B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387F67B-FE0B-4251-A2BF-B0BA98C2BD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131BB8F-005D-440B-A19B-156F4A4CEF64}"/>
              </a:ext>
            </a:extLst>
          </p:cNvPr>
          <p:cNvSpPr>
            <a:spLocks noGrp="1"/>
          </p:cNvSpPr>
          <p:nvPr>
            <p:ph type="dt" sz="half" idx="10"/>
          </p:nvPr>
        </p:nvSpPr>
        <p:spPr/>
        <p:txBody>
          <a:bodyPr/>
          <a:lstStyle/>
          <a:p>
            <a:r>
              <a:rPr lang="en-US"/>
              <a:t>14.12.2023</a:t>
            </a:r>
            <a:endParaRPr lang="de-AT"/>
          </a:p>
        </p:txBody>
      </p:sp>
      <p:sp>
        <p:nvSpPr>
          <p:cNvPr id="5" name="Fußzeilenplatzhalter 4">
            <a:extLst>
              <a:ext uri="{FF2B5EF4-FFF2-40B4-BE49-F238E27FC236}">
                <a16:creationId xmlns:a16="http://schemas.microsoft.com/office/drawing/2014/main" id="{6C956EDF-B46E-446F-B6A3-2207F45C1A84}"/>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7EEF0613-46BA-45F4-8F77-14F6406A44D8}"/>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347148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4E795-06F1-4439-92C9-58DDC085E4C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E4B066A-FC99-4F50-9DFD-AAC1CBCCC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A4A9CFD-F914-4C1D-B5CD-FFEB82002F50}"/>
              </a:ext>
            </a:extLst>
          </p:cNvPr>
          <p:cNvSpPr>
            <a:spLocks noGrp="1"/>
          </p:cNvSpPr>
          <p:nvPr>
            <p:ph type="dt" sz="half" idx="10"/>
          </p:nvPr>
        </p:nvSpPr>
        <p:spPr/>
        <p:txBody>
          <a:bodyPr/>
          <a:lstStyle/>
          <a:p>
            <a:r>
              <a:rPr lang="en-US"/>
              <a:t>14.12.2023</a:t>
            </a:r>
            <a:endParaRPr lang="de-AT"/>
          </a:p>
        </p:txBody>
      </p:sp>
      <p:sp>
        <p:nvSpPr>
          <p:cNvPr id="5" name="Fußzeilenplatzhalter 4">
            <a:extLst>
              <a:ext uri="{FF2B5EF4-FFF2-40B4-BE49-F238E27FC236}">
                <a16:creationId xmlns:a16="http://schemas.microsoft.com/office/drawing/2014/main" id="{66068109-D3E2-4843-9FDA-DCBFFDFDAE6E}"/>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C972059C-08BE-4E06-88AD-B5506B001979}"/>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351171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5DA84-1B7E-4804-9C50-F0F68B70875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5794770-DBFF-482C-96A1-7B0EDAB7D17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4FDE0BBC-0B23-4E95-A101-1A4E18A233D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55B044E-A4BF-4035-A92E-F20A9733B82A}"/>
              </a:ext>
            </a:extLst>
          </p:cNvPr>
          <p:cNvSpPr>
            <a:spLocks noGrp="1"/>
          </p:cNvSpPr>
          <p:nvPr>
            <p:ph type="dt" sz="half" idx="10"/>
          </p:nvPr>
        </p:nvSpPr>
        <p:spPr/>
        <p:txBody>
          <a:bodyPr/>
          <a:lstStyle/>
          <a:p>
            <a:r>
              <a:rPr lang="en-US"/>
              <a:t>14.12.2023</a:t>
            </a:r>
            <a:endParaRPr lang="de-AT"/>
          </a:p>
        </p:txBody>
      </p:sp>
      <p:sp>
        <p:nvSpPr>
          <p:cNvPr id="6" name="Fußzeilenplatzhalter 5">
            <a:extLst>
              <a:ext uri="{FF2B5EF4-FFF2-40B4-BE49-F238E27FC236}">
                <a16:creationId xmlns:a16="http://schemas.microsoft.com/office/drawing/2014/main" id="{1CC85F35-D41F-4084-82BC-B60B1C337FD7}"/>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7" name="Foliennummernplatzhalter 6">
            <a:extLst>
              <a:ext uri="{FF2B5EF4-FFF2-40B4-BE49-F238E27FC236}">
                <a16:creationId xmlns:a16="http://schemas.microsoft.com/office/drawing/2014/main" id="{43AB3653-6096-41FC-8416-1CD0E9975359}"/>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118350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FF9BC-2261-4C31-9882-0C2B2E2FD62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53A83EB-81E9-491D-B30D-836DA9B07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951F282-0E42-45A7-9B40-8502B408E9A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0C0F9A51-E641-451E-9E4B-2816157E1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5D4A4F6-9831-416D-8837-B71FFD7D4E8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72B80E1-F241-47AF-A609-6DC164FAC2B0}"/>
              </a:ext>
            </a:extLst>
          </p:cNvPr>
          <p:cNvSpPr>
            <a:spLocks noGrp="1"/>
          </p:cNvSpPr>
          <p:nvPr>
            <p:ph type="dt" sz="half" idx="10"/>
          </p:nvPr>
        </p:nvSpPr>
        <p:spPr/>
        <p:txBody>
          <a:bodyPr/>
          <a:lstStyle/>
          <a:p>
            <a:r>
              <a:rPr lang="en-US"/>
              <a:t>14.12.2023</a:t>
            </a:r>
            <a:endParaRPr lang="de-AT"/>
          </a:p>
        </p:txBody>
      </p:sp>
      <p:sp>
        <p:nvSpPr>
          <p:cNvPr id="8" name="Fußzeilenplatzhalter 7">
            <a:extLst>
              <a:ext uri="{FF2B5EF4-FFF2-40B4-BE49-F238E27FC236}">
                <a16:creationId xmlns:a16="http://schemas.microsoft.com/office/drawing/2014/main" id="{0239E3A4-740A-45FE-8AC4-0617A6B260E5}"/>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9" name="Foliennummernplatzhalter 8">
            <a:extLst>
              <a:ext uri="{FF2B5EF4-FFF2-40B4-BE49-F238E27FC236}">
                <a16:creationId xmlns:a16="http://schemas.microsoft.com/office/drawing/2014/main" id="{89D913B4-C7BD-4697-A3B0-767475162FB1}"/>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3247605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A9866-DD3D-48DD-A20B-521D16FB5A9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80FBC91-749A-4BB2-8D12-76E567BA9AFF}"/>
              </a:ext>
            </a:extLst>
          </p:cNvPr>
          <p:cNvSpPr>
            <a:spLocks noGrp="1"/>
          </p:cNvSpPr>
          <p:nvPr>
            <p:ph type="dt" sz="half" idx="10"/>
          </p:nvPr>
        </p:nvSpPr>
        <p:spPr/>
        <p:txBody>
          <a:bodyPr/>
          <a:lstStyle/>
          <a:p>
            <a:r>
              <a:rPr lang="en-US"/>
              <a:t>14.12.2023</a:t>
            </a:r>
            <a:endParaRPr lang="de-AT"/>
          </a:p>
        </p:txBody>
      </p:sp>
      <p:sp>
        <p:nvSpPr>
          <p:cNvPr id="4" name="Fußzeilenplatzhalter 3">
            <a:extLst>
              <a:ext uri="{FF2B5EF4-FFF2-40B4-BE49-F238E27FC236}">
                <a16:creationId xmlns:a16="http://schemas.microsoft.com/office/drawing/2014/main" id="{A0137FC7-5577-42AD-82FB-4B72FA2A03E8}"/>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5" name="Foliennummernplatzhalter 4">
            <a:extLst>
              <a:ext uri="{FF2B5EF4-FFF2-40B4-BE49-F238E27FC236}">
                <a16:creationId xmlns:a16="http://schemas.microsoft.com/office/drawing/2014/main" id="{C0E7D821-61A3-4054-848F-524904A403B1}"/>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433714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17055CE-AB0E-4240-A535-1E60A65B5CB8}"/>
              </a:ext>
            </a:extLst>
          </p:cNvPr>
          <p:cNvSpPr>
            <a:spLocks noGrp="1"/>
          </p:cNvSpPr>
          <p:nvPr>
            <p:ph type="dt" sz="half" idx="10"/>
          </p:nvPr>
        </p:nvSpPr>
        <p:spPr/>
        <p:txBody>
          <a:bodyPr/>
          <a:lstStyle/>
          <a:p>
            <a:r>
              <a:rPr lang="en-US"/>
              <a:t>14.12.2023</a:t>
            </a:r>
            <a:endParaRPr lang="de-AT"/>
          </a:p>
        </p:txBody>
      </p:sp>
      <p:sp>
        <p:nvSpPr>
          <p:cNvPr id="3" name="Fußzeilenplatzhalter 2">
            <a:extLst>
              <a:ext uri="{FF2B5EF4-FFF2-40B4-BE49-F238E27FC236}">
                <a16:creationId xmlns:a16="http://schemas.microsoft.com/office/drawing/2014/main" id="{5DB31C58-42B6-473B-8DE7-76F189E281E0}"/>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4" name="Foliennummernplatzhalter 3">
            <a:extLst>
              <a:ext uri="{FF2B5EF4-FFF2-40B4-BE49-F238E27FC236}">
                <a16:creationId xmlns:a16="http://schemas.microsoft.com/office/drawing/2014/main" id="{DB98E7D8-4AE0-4BE2-8CAC-7FC78FEA8455}"/>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1807836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5E04B-1392-4357-97F4-ABD967C2592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29C2A03E-E3F7-4B79-AE8F-F8B37F1C4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83EDE5B-E57F-4059-A330-9F40772DA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FD9106-4E03-46EE-9A6D-9E873D9C7500}"/>
              </a:ext>
            </a:extLst>
          </p:cNvPr>
          <p:cNvSpPr>
            <a:spLocks noGrp="1"/>
          </p:cNvSpPr>
          <p:nvPr>
            <p:ph type="dt" sz="half" idx="10"/>
          </p:nvPr>
        </p:nvSpPr>
        <p:spPr/>
        <p:txBody>
          <a:bodyPr/>
          <a:lstStyle/>
          <a:p>
            <a:r>
              <a:rPr lang="en-US"/>
              <a:t>14.12.2023</a:t>
            </a:r>
            <a:endParaRPr lang="de-AT"/>
          </a:p>
        </p:txBody>
      </p:sp>
      <p:sp>
        <p:nvSpPr>
          <p:cNvPr id="6" name="Fußzeilenplatzhalter 5">
            <a:extLst>
              <a:ext uri="{FF2B5EF4-FFF2-40B4-BE49-F238E27FC236}">
                <a16:creationId xmlns:a16="http://schemas.microsoft.com/office/drawing/2014/main" id="{E46C5066-98E2-4F9E-9D8C-9D68654BE5B1}"/>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7" name="Foliennummernplatzhalter 6">
            <a:extLst>
              <a:ext uri="{FF2B5EF4-FFF2-40B4-BE49-F238E27FC236}">
                <a16:creationId xmlns:a16="http://schemas.microsoft.com/office/drawing/2014/main" id="{9ECE7D41-04E7-4DBF-9A4D-63385F5819B7}"/>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8210384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572DE-80EA-4700-B6EA-E1585C9BD6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38987CDC-469A-4156-A592-E426481CC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1AD3FD5F-9AA4-46B9-A1B6-D852DC67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9DDA0A-40FB-4620-AA1B-7A251995190C}"/>
              </a:ext>
            </a:extLst>
          </p:cNvPr>
          <p:cNvSpPr>
            <a:spLocks noGrp="1"/>
          </p:cNvSpPr>
          <p:nvPr>
            <p:ph type="dt" sz="half" idx="10"/>
          </p:nvPr>
        </p:nvSpPr>
        <p:spPr/>
        <p:txBody>
          <a:bodyPr/>
          <a:lstStyle/>
          <a:p>
            <a:r>
              <a:rPr lang="en-US"/>
              <a:t>14.12.2023</a:t>
            </a:r>
            <a:endParaRPr lang="de-AT"/>
          </a:p>
        </p:txBody>
      </p:sp>
      <p:sp>
        <p:nvSpPr>
          <p:cNvPr id="6" name="Fußzeilenplatzhalter 5">
            <a:extLst>
              <a:ext uri="{FF2B5EF4-FFF2-40B4-BE49-F238E27FC236}">
                <a16:creationId xmlns:a16="http://schemas.microsoft.com/office/drawing/2014/main" id="{D6F61EC7-C052-4959-A436-E7558CFA9B49}"/>
              </a:ext>
            </a:extLst>
          </p:cNvPr>
          <p:cNvSpPr>
            <a:spLocks noGrp="1"/>
          </p:cNvSpPr>
          <p:nvPr>
            <p:ph type="ftr" sz="quarter" idx="11"/>
          </p:nvPr>
        </p:nvSpPr>
        <p:spPr/>
        <p:txBody>
          <a:body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7" name="Foliennummernplatzhalter 6">
            <a:extLst>
              <a:ext uri="{FF2B5EF4-FFF2-40B4-BE49-F238E27FC236}">
                <a16:creationId xmlns:a16="http://schemas.microsoft.com/office/drawing/2014/main" id="{71D899F5-AA54-4031-BE8A-525590848655}"/>
              </a:ext>
            </a:extLst>
          </p:cNvPr>
          <p:cNvSpPr>
            <a:spLocks noGrp="1"/>
          </p:cNvSpPr>
          <p:nvPr>
            <p:ph type="sldNum" sz="quarter" idx="12"/>
          </p:nvPr>
        </p:nvSpPr>
        <p:spPr/>
        <p:txBody>
          <a:bodyPr/>
          <a:lstStyle/>
          <a:p>
            <a:fld id="{B41CEE6B-6530-4435-B308-CF946D676028}" type="slidenum">
              <a:rPr lang="de-AT" smtClean="0"/>
              <a:t>‹Nr.›</a:t>
            </a:fld>
            <a:endParaRPr lang="de-AT"/>
          </a:p>
        </p:txBody>
      </p:sp>
    </p:spTree>
    <p:extLst>
      <p:ext uri="{BB962C8B-B14F-4D97-AF65-F5344CB8AC3E}">
        <p14:creationId xmlns:p14="http://schemas.microsoft.com/office/powerpoint/2010/main" val="3940763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071BDD-A06D-49E1-BEA8-5A2055488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CE1962B7-D978-4CDC-B301-E31D3B05B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BE3E68F-BD44-41F5-BF83-257B336B7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14.12.2023</a:t>
            </a:r>
            <a:endParaRPr lang="de-AT"/>
          </a:p>
        </p:txBody>
      </p:sp>
      <p:sp>
        <p:nvSpPr>
          <p:cNvPr id="5" name="Fußzeilenplatzhalter 4">
            <a:extLst>
              <a:ext uri="{FF2B5EF4-FFF2-40B4-BE49-F238E27FC236}">
                <a16:creationId xmlns:a16="http://schemas.microsoft.com/office/drawing/2014/main" id="{C5DEF05B-5584-4022-AD0D-1E10134A9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4020 Linz, Untere </a:t>
            </a:r>
            <a:r>
              <a:rPr lang="de-DE" dirty="0" err="1"/>
              <a:t>Donaulände</a:t>
            </a:r>
            <a:r>
              <a:rPr lang="de-DE" dirty="0"/>
              <a:t> 21-25 (</a:t>
            </a:r>
            <a:r>
              <a:rPr lang="de-DE" dirty="0" err="1"/>
              <a:t>Medicent</a:t>
            </a:r>
            <a:r>
              <a:rPr lang="de-DE" dirty="0"/>
              <a:t>)                     1120 Wien, </a:t>
            </a:r>
            <a:r>
              <a:rPr lang="de-DE" dirty="0" err="1"/>
              <a:t>Schönbrunnerstraße</a:t>
            </a:r>
            <a:r>
              <a:rPr lang="de-DE" dirty="0"/>
              <a:t> 218-220 (U4 Center)    www.cardiomed.at</a:t>
            </a:r>
            <a:endParaRPr lang="de-AT" dirty="0"/>
          </a:p>
        </p:txBody>
      </p:sp>
      <p:sp>
        <p:nvSpPr>
          <p:cNvPr id="6" name="Foliennummernplatzhalter 5">
            <a:extLst>
              <a:ext uri="{FF2B5EF4-FFF2-40B4-BE49-F238E27FC236}">
                <a16:creationId xmlns:a16="http://schemas.microsoft.com/office/drawing/2014/main" id="{1E65E5AE-D0BB-4965-9513-2DF9022A9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CEE6B-6530-4435-B308-CF946D676028}" type="slidenum">
              <a:rPr lang="de-AT" smtClean="0"/>
              <a:t>‹Nr.›</a:t>
            </a:fld>
            <a:endParaRPr lang="de-AT"/>
          </a:p>
        </p:txBody>
      </p:sp>
      <p:pic>
        <p:nvPicPr>
          <p:cNvPr id="9" name="Grafik 8" descr="Ein Bild, das Text, Uhr, Gerät, Messanzeige enthält.&#10;&#10;Automatisch generierte Beschreibung">
            <a:extLst>
              <a:ext uri="{FF2B5EF4-FFF2-40B4-BE49-F238E27FC236}">
                <a16:creationId xmlns:a16="http://schemas.microsoft.com/office/drawing/2014/main" id="{5BC40EB7-E109-4E28-BDC1-51984A54534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261339" y="365125"/>
            <a:ext cx="2427356" cy="549275"/>
          </a:xfrm>
          <a:prstGeom prst="rect">
            <a:avLst/>
          </a:prstGeom>
        </p:spPr>
      </p:pic>
    </p:spTree>
    <p:extLst>
      <p:ext uri="{BB962C8B-B14F-4D97-AF65-F5344CB8AC3E}">
        <p14:creationId xmlns:p14="http://schemas.microsoft.com/office/powerpoint/2010/main" val="16377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19CFFB-4B36-4C56-A7CB-408CEDB8C74B}"/>
              </a:ext>
            </a:extLst>
          </p:cNvPr>
          <p:cNvSpPr>
            <a:spLocks noGrp="1"/>
          </p:cNvSpPr>
          <p:nvPr>
            <p:ph type="ctrTitle"/>
          </p:nvPr>
        </p:nvSpPr>
        <p:spPr>
          <a:xfrm>
            <a:off x="1524000" y="1316052"/>
            <a:ext cx="9144000" cy="1493156"/>
          </a:xfrm>
        </p:spPr>
        <p:txBody>
          <a:bodyPr>
            <a:normAutofit fontScale="90000"/>
          </a:bodyPr>
          <a:lstStyle/>
          <a:p>
            <a:pPr algn="ctr"/>
            <a:r>
              <a:rPr lang="de-DE" sz="4000" dirty="0">
                <a:solidFill>
                  <a:srgbClr val="FF0000"/>
                </a:solidFill>
              </a:rPr>
              <a:t>Rehabilitation und Sekundärprävention</a:t>
            </a:r>
            <a:br>
              <a:rPr lang="de-DE" sz="4000" dirty="0">
                <a:solidFill>
                  <a:srgbClr val="FF0000"/>
                </a:solidFill>
              </a:rPr>
            </a:br>
            <a:br>
              <a:rPr lang="de-DE" sz="4000" dirty="0">
                <a:solidFill>
                  <a:srgbClr val="FF0000"/>
                </a:solidFill>
              </a:rPr>
            </a:br>
            <a:r>
              <a:rPr lang="de-DE" sz="4000" dirty="0">
                <a:solidFill>
                  <a:srgbClr val="FF0000"/>
                </a:solidFill>
              </a:rPr>
              <a:t>Ihr Einstieg in die aktive Gesundheitsvorsorge</a:t>
            </a:r>
          </a:p>
        </p:txBody>
      </p:sp>
      <p:sp>
        <p:nvSpPr>
          <p:cNvPr id="2" name="Fußzeilenplatzhalter 1">
            <a:extLst>
              <a:ext uri="{FF2B5EF4-FFF2-40B4-BE49-F238E27FC236}">
                <a16:creationId xmlns:a16="http://schemas.microsoft.com/office/drawing/2014/main" id="{245C9905-E489-360D-10A4-29B47DC81A13}"/>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7" name="Grafik 6">
            <a:extLst>
              <a:ext uri="{FF2B5EF4-FFF2-40B4-BE49-F238E27FC236}">
                <a16:creationId xmlns:a16="http://schemas.microsoft.com/office/drawing/2014/main" id="{C94453CB-EB54-44C0-D60F-7D6C0A2A18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08126" y="3147997"/>
            <a:ext cx="3175747" cy="2153049"/>
          </a:xfrm>
          <a:prstGeom prst="rect">
            <a:avLst/>
          </a:prstGeom>
        </p:spPr>
      </p:pic>
    </p:spTree>
    <p:extLst>
      <p:ext uri="{BB962C8B-B14F-4D97-AF65-F5344CB8AC3E}">
        <p14:creationId xmlns:p14="http://schemas.microsoft.com/office/powerpoint/2010/main" val="3994885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Umfangreicher Betreuungsansatz</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pPr marL="0" indent="0" algn="ctr">
              <a:buNone/>
            </a:pPr>
            <a:r>
              <a:rPr lang="de-DE" sz="2400" dirty="0"/>
              <a:t>„Rehabilitation ist die koordinierte Summe der Maßnahmen, die benötigt werden, um die bestmöglichen physischen, psychischen und sozialen Bedingungen zu schaffen, damit PatientInnen mit chronischer oder auf ein akutes Ereignis folgender kardiovaskulärer Erkrankung aus eigener Kraft ihren gewohnten Platz in der Gesellschaft bewahren oder wiedereinnehmen und durch verbesserte Lebensgewohnheiten das Fortschreiten der Erkrankung begrenzen oder umkehren können.“</a:t>
            </a:r>
          </a:p>
          <a:p>
            <a:pPr marL="0" indent="0" algn="ctr">
              <a:buNone/>
            </a:pPr>
            <a:endParaRPr lang="de-DE" dirty="0"/>
          </a:p>
          <a:p>
            <a:pPr marL="0" indent="0" algn="ctr">
              <a:buNone/>
            </a:pPr>
            <a:endParaRPr lang="de-DE" dirty="0"/>
          </a:p>
          <a:p>
            <a:pPr marL="0" indent="0">
              <a:buNone/>
            </a:pPr>
            <a:r>
              <a:rPr lang="en-GB" sz="1400" dirty="0"/>
              <a:t>Quelle: WHO Technical Report Series 831: Rehabilitation after cardiovascular diseases, with special emphasis on developing countries. Report of a WHO Expert Committee. World Health Organization, Geneva, 1993</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545464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Umfangreicher Betreuungsansatz</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pPr marL="0" indent="0" algn="ctr">
              <a:buNone/>
            </a:pPr>
            <a:endParaRPr lang="de-DE" dirty="0"/>
          </a:p>
          <a:p>
            <a:pPr marL="0" indent="0" algn="ctr">
              <a:lnSpc>
                <a:spcPct val="150000"/>
              </a:lnSpc>
              <a:buNone/>
            </a:pPr>
            <a:r>
              <a:rPr lang="de-DE" sz="2400" dirty="0"/>
              <a:t>JEDE Patientin und JEDER Patient mit einer nachgewiesenen Herz-, Gefäß- oder Stoffwechselerkrankung sollte die Chance haben, zumindest einmal im Leben an einem umfassenden Rehabilitationsprogramm teilnehmen zu können! </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799103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BB15F48-0BB7-8723-1062-A28CE9A1148D}"/>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13420" r="8991" b="10834"/>
          <a:stretch/>
        </p:blipFill>
        <p:spPr>
          <a:xfrm>
            <a:off x="2700359" y="1137571"/>
            <a:ext cx="6791281" cy="5039392"/>
          </a:xfrm>
          <a:prstGeom prst="rect">
            <a:avLst/>
          </a:prstGeom>
        </p:spPr>
      </p:pic>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Umfangreicher Betreuungsansatz</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pPr marL="0" indent="0" algn="ctr">
              <a:buNone/>
            </a:pPr>
            <a:endParaRPr lang="de-DE" dirty="0"/>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8996777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Allgemeine Infos</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a:xfrm>
            <a:off x="838200" y="1427205"/>
            <a:ext cx="10515600" cy="4749758"/>
          </a:xfrm>
        </p:spPr>
        <p:txBody>
          <a:bodyPr>
            <a:normAutofit/>
          </a:bodyPr>
          <a:lstStyle/>
          <a:p>
            <a:pPr marL="0" indent="0" algn="ctr">
              <a:buNone/>
            </a:pPr>
            <a:endParaRPr lang="de-DE" dirty="0"/>
          </a:p>
          <a:p>
            <a:r>
              <a:rPr lang="en-GB" sz="2300" dirty="0" err="1"/>
              <a:t>Namentliche</a:t>
            </a:r>
            <a:r>
              <a:rPr lang="en-GB" sz="2300" dirty="0"/>
              <a:t> </a:t>
            </a:r>
            <a:r>
              <a:rPr lang="en-GB" sz="2300" dirty="0" err="1"/>
              <a:t>Anmeldung</a:t>
            </a:r>
            <a:r>
              <a:rPr lang="en-GB" sz="2300" dirty="0"/>
              <a:t> </a:t>
            </a:r>
            <a:r>
              <a:rPr lang="en-GB" sz="2300" dirty="0" err="1"/>
              <a:t>beim</a:t>
            </a:r>
            <a:r>
              <a:rPr lang="en-GB" sz="2300" dirty="0"/>
              <a:t> </a:t>
            </a:r>
            <a:r>
              <a:rPr lang="en-GB" sz="2300" dirty="0" err="1"/>
              <a:t>Betreten</a:t>
            </a:r>
            <a:r>
              <a:rPr lang="en-GB" sz="2300" dirty="0"/>
              <a:t> des </a:t>
            </a:r>
            <a:r>
              <a:rPr lang="en-GB" sz="2300" dirty="0" err="1"/>
              <a:t>Zentrums</a:t>
            </a:r>
            <a:endParaRPr lang="en-GB" sz="2300" dirty="0"/>
          </a:p>
          <a:p>
            <a:endParaRPr lang="en-GB" sz="2300" dirty="0"/>
          </a:p>
          <a:p>
            <a:r>
              <a:rPr lang="en-GB" sz="2300" dirty="0" err="1"/>
              <a:t>Therapiepläne</a:t>
            </a:r>
            <a:r>
              <a:rPr lang="en-GB" sz="2300" dirty="0"/>
              <a:t> </a:t>
            </a:r>
            <a:r>
              <a:rPr lang="en-GB" sz="2300" dirty="0" err="1"/>
              <a:t>beim</a:t>
            </a:r>
            <a:r>
              <a:rPr lang="en-GB" sz="2300" dirty="0"/>
              <a:t> </a:t>
            </a:r>
            <a:r>
              <a:rPr lang="en-GB" sz="2300" dirty="0" err="1"/>
              <a:t>Empfang</a:t>
            </a:r>
            <a:r>
              <a:rPr lang="en-GB" sz="2300" dirty="0"/>
              <a:t> </a:t>
            </a:r>
            <a:r>
              <a:rPr lang="en-GB" sz="2300" dirty="0" err="1"/>
              <a:t>holen</a:t>
            </a:r>
            <a:endParaRPr lang="en-GB" sz="2300" dirty="0"/>
          </a:p>
          <a:p>
            <a:endParaRPr lang="en-GB" sz="2300" dirty="0"/>
          </a:p>
          <a:p>
            <a:r>
              <a:rPr lang="en-GB" sz="2300" dirty="0" err="1"/>
              <a:t>Terminverschiebungen</a:t>
            </a:r>
            <a:r>
              <a:rPr lang="en-GB" sz="2300" dirty="0"/>
              <a:t> </a:t>
            </a:r>
            <a:r>
              <a:rPr lang="en-GB" sz="2300" dirty="0" err="1"/>
              <a:t>beim</a:t>
            </a:r>
            <a:r>
              <a:rPr lang="en-GB" sz="2300" dirty="0"/>
              <a:t> </a:t>
            </a:r>
            <a:r>
              <a:rPr lang="en-GB" sz="2300" dirty="0" err="1"/>
              <a:t>Empfang</a:t>
            </a:r>
            <a:r>
              <a:rPr lang="en-GB" sz="2300" dirty="0"/>
              <a:t> </a:t>
            </a:r>
            <a:r>
              <a:rPr lang="en-GB" sz="2300" dirty="0" err="1"/>
              <a:t>bitte</a:t>
            </a:r>
            <a:r>
              <a:rPr lang="en-GB" sz="2300" dirty="0"/>
              <a:t> </a:t>
            </a:r>
            <a:r>
              <a:rPr lang="en-GB" sz="2300" dirty="0" err="1"/>
              <a:t>möglichst</a:t>
            </a:r>
            <a:r>
              <a:rPr lang="en-GB" sz="2300" dirty="0"/>
              <a:t> </a:t>
            </a:r>
            <a:r>
              <a:rPr lang="en-GB" sz="2300" dirty="0" err="1"/>
              <a:t>früh</a:t>
            </a:r>
            <a:r>
              <a:rPr lang="en-GB" sz="2300" dirty="0"/>
              <a:t> </a:t>
            </a:r>
            <a:r>
              <a:rPr lang="en-GB" sz="2300" dirty="0" err="1"/>
              <a:t>bekannt</a:t>
            </a:r>
            <a:r>
              <a:rPr lang="en-GB" sz="2300" dirty="0"/>
              <a:t> </a:t>
            </a:r>
            <a:r>
              <a:rPr lang="en-GB" sz="2300" dirty="0" err="1"/>
              <a:t>geben</a:t>
            </a:r>
            <a:endParaRPr lang="en-GB" sz="2300" dirty="0"/>
          </a:p>
          <a:p>
            <a:endParaRPr lang="en-GB" sz="2300" dirty="0"/>
          </a:p>
          <a:p>
            <a:r>
              <a:rPr lang="en-GB" sz="2300" dirty="0" err="1"/>
              <a:t>Bei</a:t>
            </a:r>
            <a:r>
              <a:rPr lang="en-GB" sz="2300" dirty="0"/>
              <a:t> </a:t>
            </a:r>
            <a:r>
              <a:rPr lang="en-GB" sz="2300" dirty="0" err="1"/>
              <a:t>einer</a:t>
            </a:r>
            <a:r>
              <a:rPr lang="en-GB" sz="2300" dirty="0"/>
              <a:t> </a:t>
            </a:r>
            <a:r>
              <a:rPr lang="en-GB" sz="2300" dirty="0" err="1"/>
              <a:t>Absage</a:t>
            </a:r>
            <a:r>
              <a:rPr lang="en-GB" sz="2300" dirty="0"/>
              <a:t> </a:t>
            </a:r>
            <a:r>
              <a:rPr lang="en-GB" sz="2300" dirty="0" err="1"/>
              <a:t>bitte</a:t>
            </a:r>
            <a:r>
              <a:rPr lang="en-GB" sz="2300" dirty="0"/>
              <a:t> </a:t>
            </a:r>
            <a:r>
              <a:rPr lang="en-GB" sz="2300" dirty="0" err="1"/>
              <a:t>selbstständig</a:t>
            </a:r>
            <a:r>
              <a:rPr lang="en-GB" sz="2300" dirty="0"/>
              <a:t> </a:t>
            </a:r>
            <a:r>
              <a:rPr lang="en-GB" sz="2300" dirty="0" err="1"/>
              <a:t>einen</a:t>
            </a:r>
            <a:r>
              <a:rPr lang="en-GB" sz="2300" dirty="0"/>
              <a:t> </a:t>
            </a:r>
            <a:r>
              <a:rPr lang="en-GB" sz="2300" dirty="0" err="1"/>
              <a:t>neuen</a:t>
            </a:r>
            <a:r>
              <a:rPr lang="en-GB" sz="2300" dirty="0"/>
              <a:t> </a:t>
            </a:r>
            <a:r>
              <a:rPr lang="en-GB" sz="2300" dirty="0" err="1"/>
              <a:t>Termin</a:t>
            </a:r>
            <a:r>
              <a:rPr lang="en-GB" sz="2300" dirty="0"/>
              <a:t> </a:t>
            </a:r>
            <a:r>
              <a:rPr lang="en-GB" sz="2300" dirty="0" err="1"/>
              <a:t>beim</a:t>
            </a:r>
            <a:r>
              <a:rPr lang="en-GB" sz="2300" dirty="0"/>
              <a:t> </a:t>
            </a:r>
            <a:r>
              <a:rPr lang="en-GB" sz="2300" dirty="0" err="1"/>
              <a:t>Empfang</a:t>
            </a:r>
            <a:r>
              <a:rPr lang="en-GB" sz="2300" dirty="0"/>
              <a:t> </a:t>
            </a:r>
            <a:r>
              <a:rPr lang="en-GB" sz="2300" dirty="0" err="1"/>
              <a:t>vereinbaren</a:t>
            </a:r>
            <a:endParaRPr lang="en-GB" sz="2300" dirty="0"/>
          </a:p>
          <a:p>
            <a:endParaRPr lang="en-GB" sz="2300" dirty="0"/>
          </a:p>
          <a:p>
            <a:r>
              <a:rPr lang="en-GB" sz="2300" dirty="0"/>
              <a:t>75% </a:t>
            </a:r>
            <a:r>
              <a:rPr lang="en-GB" sz="2300" dirty="0" err="1"/>
              <a:t>Anwesenheitspflicht</a:t>
            </a:r>
            <a:r>
              <a:rPr lang="en-GB" sz="2300" dirty="0"/>
              <a:t> – </a:t>
            </a:r>
            <a:r>
              <a:rPr lang="en-GB" sz="2300" dirty="0" err="1"/>
              <a:t>ansonsten</a:t>
            </a:r>
            <a:r>
              <a:rPr lang="en-GB" sz="2300" dirty="0"/>
              <a:t> </a:t>
            </a:r>
            <a:r>
              <a:rPr lang="en-GB" sz="2300" dirty="0" err="1"/>
              <a:t>Abbruch</a:t>
            </a:r>
            <a:endParaRPr lang="en-GB" sz="2300" dirty="0"/>
          </a:p>
          <a:p>
            <a:pPr marL="0" indent="0">
              <a:buNone/>
            </a:pPr>
            <a:endParaRPr lang="en-GB" dirty="0"/>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713407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099440"/>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solidFill>
                  <a:srgbClr val="FF0000"/>
                </a:solidFill>
              </a:rPr>
              <a:t>Inhalte und Programme der Rehabilitation</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t>Zielsetzung</a:t>
            </a:r>
            <a:endParaRPr lang="de-DE" sz="2400" dirty="0">
              <a:solidFill>
                <a:srgbClr val="FF0000"/>
              </a:solidFill>
            </a:endParaRP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0388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Inhalte und Programme - Training</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sz="half" idx="1"/>
          </p:nvPr>
        </p:nvSpPr>
        <p:spPr/>
        <p:txBody>
          <a:bodyPr>
            <a:normAutofit/>
          </a:bodyPr>
          <a:lstStyle/>
          <a:p>
            <a:pPr lvl="1"/>
            <a:r>
              <a:rPr lang="de-DE" b="1" dirty="0"/>
              <a:t>Ausdauertraining: </a:t>
            </a:r>
          </a:p>
          <a:p>
            <a:pPr lvl="2"/>
            <a:r>
              <a:rPr lang="de-DE" sz="2400" dirty="0" err="1"/>
              <a:t>Cardiotraining</a:t>
            </a:r>
            <a:r>
              <a:rPr lang="de-DE" sz="2400" dirty="0"/>
              <a:t>, pulskontrolliert</a:t>
            </a:r>
          </a:p>
          <a:p>
            <a:pPr lvl="2"/>
            <a:r>
              <a:rPr lang="de-DE" sz="2400" dirty="0"/>
              <a:t>Leistungssteigernd; „intensiv“ </a:t>
            </a:r>
          </a:p>
          <a:p>
            <a:pPr lvl="1"/>
            <a:r>
              <a:rPr lang="de-DE" b="1" dirty="0"/>
              <a:t>Alltagsbewegung: </a:t>
            </a:r>
          </a:p>
          <a:p>
            <a:pPr lvl="2"/>
            <a:r>
              <a:rPr lang="de-DE" sz="2400" dirty="0"/>
              <a:t>Extensives, regeneratives Training</a:t>
            </a:r>
          </a:p>
          <a:p>
            <a:pPr lvl="2"/>
            <a:r>
              <a:rPr lang="de-DE" sz="2400" dirty="0"/>
              <a:t>nicht Leistungssteigernd aber kalorienverbrauchend/ fettverbrennend</a:t>
            </a:r>
          </a:p>
        </p:txBody>
      </p:sp>
      <p:sp>
        <p:nvSpPr>
          <p:cNvPr id="6" name="Inhaltsplatzhalter 5">
            <a:extLst>
              <a:ext uri="{FF2B5EF4-FFF2-40B4-BE49-F238E27FC236}">
                <a16:creationId xmlns:a16="http://schemas.microsoft.com/office/drawing/2014/main" id="{3C6736F5-DCE6-C5DD-AEA6-570035131A25}"/>
              </a:ext>
            </a:extLst>
          </p:cNvPr>
          <p:cNvSpPr>
            <a:spLocks noGrp="1"/>
          </p:cNvSpPr>
          <p:nvPr>
            <p:ph sz="half" idx="2"/>
          </p:nvPr>
        </p:nvSpPr>
        <p:spPr/>
        <p:txBody>
          <a:bodyPr>
            <a:normAutofit/>
          </a:bodyPr>
          <a:lstStyle/>
          <a:p>
            <a:pPr lvl="1"/>
            <a:r>
              <a:rPr lang="de-DE" b="1" dirty="0"/>
              <a:t>Krafttraining: </a:t>
            </a:r>
          </a:p>
          <a:p>
            <a:pPr lvl="2"/>
            <a:r>
              <a:rPr lang="de-DE" sz="2400" dirty="0"/>
              <a:t>Zunahme von Funktionalität und Masse der Muskulatur </a:t>
            </a:r>
          </a:p>
          <a:p>
            <a:pPr lvl="2"/>
            <a:r>
              <a:rPr lang="de-DE" sz="2400" dirty="0"/>
              <a:t>metabolisch wirksam; steigert den Grundumsatz</a:t>
            </a:r>
          </a:p>
          <a:p>
            <a:pPr lvl="1"/>
            <a:r>
              <a:rPr lang="de-DE" b="1" dirty="0"/>
              <a:t>Beweglichkeitstraining:</a:t>
            </a:r>
          </a:p>
          <a:p>
            <a:pPr lvl="2"/>
            <a:r>
              <a:rPr lang="de-DE" sz="2400" dirty="0"/>
              <a:t>Koordination und Flexibilität der Muskulatur</a:t>
            </a:r>
          </a:p>
          <a:p>
            <a:pPr lvl="2"/>
            <a:r>
              <a:rPr lang="de-DE" sz="2400" dirty="0"/>
              <a:t>Mobilisierung der Sehnen, </a:t>
            </a:r>
            <a:r>
              <a:rPr lang="de-DE" sz="2400" dirty="0" err="1"/>
              <a:t>Fascien</a:t>
            </a:r>
            <a:r>
              <a:rPr lang="de-DE" sz="2400" dirty="0"/>
              <a:t> und Gelenksstrukturen</a:t>
            </a:r>
            <a:endParaRPr lang="en-GB" sz="2400"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439528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Inhalte und Programme</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pPr marL="0" indent="0" algn="ctr">
              <a:lnSpc>
                <a:spcPct val="150000"/>
              </a:lnSpc>
              <a:buNone/>
            </a:pPr>
            <a:r>
              <a:rPr lang="de-DE" sz="2400" dirty="0"/>
              <a:t>Sie werden erleben, dass ein wirksames Training so in den Alltag eingebaut werden kann, dass es mit Freude lebenslang weitergeführt wird.</a:t>
            </a:r>
          </a:p>
          <a:p>
            <a:pPr marL="0" indent="0" algn="ctr">
              <a:lnSpc>
                <a:spcPct val="150000"/>
              </a:lnSpc>
              <a:buNone/>
            </a:pPr>
            <a:endParaRPr lang="de-DE" sz="2400" dirty="0"/>
          </a:p>
          <a:p>
            <a:pPr marL="0" indent="0" algn="ctr">
              <a:lnSpc>
                <a:spcPct val="150000"/>
              </a:lnSpc>
              <a:buNone/>
            </a:pPr>
            <a:r>
              <a:rPr lang="de-DE" sz="2400" dirty="0"/>
              <a:t>Nach wenigen Wochen werden Sie spüren, wie sich ihre Belastbarkeit und damit ihre Lebensqualität bessert!</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3152363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Inhalte und Programme - </a:t>
            </a:r>
            <a:r>
              <a:rPr lang="de-DE" sz="4000" dirty="0" err="1">
                <a:solidFill>
                  <a:srgbClr val="FF0000"/>
                </a:solidFill>
              </a:rPr>
              <a:t>Diätologie</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a:xfrm>
            <a:off x="838200" y="2302329"/>
            <a:ext cx="10515600" cy="3874634"/>
          </a:xfrm>
        </p:spPr>
        <p:txBody>
          <a:bodyPr>
            <a:normAutofit/>
          </a:bodyPr>
          <a:lstStyle/>
          <a:p>
            <a:r>
              <a:rPr lang="de-DE" sz="2400" dirty="0"/>
              <a:t>Ernährung für Gesundheit bzw. Krankheitsvermeidung</a:t>
            </a:r>
          </a:p>
          <a:p>
            <a:endParaRPr lang="de-DE" sz="2400" dirty="0"/>
          </a:p>
          <a:p>
            <a:r>
              <a:rPr lang="de-DE" sz="2400" dirty="0"/>
              <a:t>Unterscheidung zwischen Lebensmittel, Nahrungsmittel und Genussmittel</a:t>
            </a:r>
          </a:p>
          <a:p>
            <a:pPr lvl="1"/>
            <a:r>
              <a:rPr lang="de-DE" dirty="0"/>
              <a:t>Makronährstoffe: Kohlehydrate, Fett, Eiweiß</a:t>
            </a:r>
          </a:p>
          <a:p>
            <a:pPr lvl="1"/>
            <a:r>
              <a:rPr lang="de-DE" dirty="0"/>
              <a:t>Mikronährstoffe: Vitamine, pflanzliche Inhaltsstoffe, Antioxidantien</a:t>
            </a:r>
          </a:p>
          <a:p>
            <a:pPr lvl="1"/>
            <a:endParaRPr lang="de-DE" dirty="0"/>
          </a:p>
          <a:p>
            <a:r>
              <a:rPr lang="de-DE" sz="2400" dirty="0"/>
              <a:t>Für den Alltag brauchbare, praxisrelevante Informationen</a:t>
            </a:r>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421825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Inhalte und Programme - Psychologie</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r>
              <a:rPr lang="de-DE" sz="2400" dirty="0"/>
              <a:t>Psyche als relevante Ursache für Stress, Unruhe, Schlaflosigkeit</a:t>
            </a:r>
          </a:p>
          <a:p>
            <a:endParaRPr lang="de-DE" sz="2400" dirty="0"/>
          </a:p>
          <a:p>
            <a:r>
              <a:rPr lang="de-DE" sz="2400" dirty="0"/>
              <a:t>Psychodiagnostik</a:t>
            </a:r>
          </a:p>
          <a:p>
            <a:pPr lvl="1"/>
            <a:r>
              <a:rPr lang="de-DE" dirty="0"/>
              <a:t>Fragebögen online, Erhebung von Schweregraden einer Irritation </a:t>
            </a:r>
          </a:p>
          <a:p>
            <a:endParaRPr lang="de-DE" sz="2400" dirty="0"/>
          </a:p>
          <a:p>
            <a:r>
              <a:rPr lang="de-DE" sz="2400" dirty="0"/>
              <a:t>Psychoedukation</a:t>
            </a:r>
          </a:p>
          <a:p>
            <a:pPr lvl="1"/>
            <a:r>
              <a:rPr lang="de-DE" dirty="0"/>
              <a:t>Vorträge, Seminare, Gruppengespräche</a:t>
            </a:r>
          </a:p>
          <a:p>
            <a:endParaRPr lang="de-DE" sz="2400" dirty="0"/>
          </a:p>
          <a:p>
            <a:r>
              <a:rPr lang="de-DE" sz="2400" dirty="0"/>
              <a:t>Information zu Psychotherapeutischen Angeboten (extern)</a:t>
            </a:r>
            <a:r>
              <a:rPr lang="de-DE" dirty="0"/>
              <a:t> </a:t>
            </a:r>
          </a:p>
          <a:p>
            <a:pPr marL="0" indent="0">
              <a:buNone/>
            </a:pPr>
            <a:endParaRPr lang="de-DE" dirty="0"/>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7079721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Inhalte und Programme - Schulung</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r>
              <a:rPr lang="de-DE" sz="2400" dirty="0"/>
              <a:t>Vorträge</a:t>
            </a:r>
          </a:p>
          <a:p>
            <a:pPr lvl="1"/>
            <a:r>
              <a:rPr lang="de-DE" dirty="0"/>
              <a:t>Allgemeine medizinische Inhalte</a:t>
            </a:r>
          </a:p>
          <a:p>
            <a:pPr lvl="1"/>
            <a:r>
              <a:rPr lang="de-DE" dirty="0"/>
              <a:t>Risikofaktoren</a:t>
            </a:r>
          </a:p>
          <a:p>
            <a:pPr lvl="1"/>
            <a:r>
              <a:rPr lang="de-DE" dirty="0"/>
              <a:t>Medikamentöse Therapie</a:t>
            </a:r>
          </a:p>
          <a:p>
            <a:pPr lvl="1"/>
            <a:r>
              <a:rPr lang="de-DE" dirty="0"/>
              <a:t>Trainingslehre</a:t>
            </a:r>
          </a:p>
          <a:p>
            <a:r>
              <a:rPr lang="de-DE" sz="2400" dirty="0"/>
              <a:t>Gespräche in der Gruppe</a:t>
            </a:r>
          </a:p>
          <a:p>
            <a:pPr lvl="1"/>
            <a:r>
              <a:rPr lang="de-DE" dirty="0"/>
              <a:t>Zwischenfragen während der Vorträge </a:t>
            </a:r>
            <a:r>
              <a:rPr lang="de-DE" b="1" dirty="0"/>
              <a:t>erwünscht</a:t>
            </a:r>
            <a:r>
              <a:rPr lang="de-DE" dirty="0"/>
              <a:t> </a:t>
            </a:r>
          </a:p>
          <a:p>
            <a:r>
              <a:rPr lang="de-DE" sz="2400" dirty="0"/>
              <a:t>Einzelgespräche</a:t>
            </a:r>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656959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111797"/>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p>
          <a:p>
            <a:pPr marL="514350" indent="-514350">
              <a:buFont typeface="+mj-lt"/>
              <a:buAutoNum type="arabicPeriod" startAt="3"/>
            </a:pPr>
            <a:r>
              <a:rPr lang="de-DE" sz="2400" dirty="0"/>
              <a:t>Zielsetzung</a:t>
            </a:r>
          </a:p>
          <a:p>
            <a:pPr marL="514350" indent="-514350">
              <a:buFont typeface="+mj-lt"/>
              <a:buAutoNum type="arabicPeriod" startAt="3"/>
            </a:pPr>
            <a:endParaRPr lang="de-DE" sz="2400" dirty="0"/>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33054539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130332"/>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solidFill>
                  <a:srgbClr val="FF0000"/>
                </a:solidFill>
              </a:rPr>
              <a:t>Zielsetzung</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004516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Zielsetzung</a:t>
            </a:r>
            <a:endParaRPr lang="en-GB" sz="4000" dirty="0">
              <a:solidFill>
                <a:srgbClr val="FF0000"/>
              </a:solidFill>
            </a:endParaRPr>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
        <p:nvSpPr>
          <p:cNvPr id="3" name="Inhaltsplatzhalter 2"/>
          <p:cNvSpPr>
            <a:spLocks noGrp="1"/>
          </p:cNvSpPr>
          <p:nvPr>
            <p:ph idx="1"/>
          </p:nvPr>
        </p:nvSpPr>
        <p:spPr>
          <a:xfrm>
            <a:off x="838200" y="2440459"/>
            <a:ext cx="9825681" cy="3736504"/>
          </a:xfrm>
        </p:spPr>
        <p:txBody>
          <a:bodyPr/>
          <a:lstStyle/>
          <a:p>
            <a:r>
              <a:rPr lang="de-DE" dirty="0"/>
              <a:t>Welche Ziele habe ich in den nächsten Wochen?</a:t>
            </a:r>
          </a:p>
          <a:p>
            <a:endParaRPr lang="de-DE" dirty="0"/>
          </a:p>
          <a:p>
            <a:r>
              <a:rPr lang="de-DE" dirty="0"/>
              <a:t>Wie kann ich diese Ziele erreichen?</a:t>
            </a:r>
          </a:p>
          <a:p>
            <a:endParaRPr lang="de-DE" dirty="0"/>
          </a:p>
        </p:txBody>
      </p:sp>
    </p:spTree>
    <p:extLst>
      <p:ext uri="{BB962C8B-B14F-4D97-AF65-F5344CB8AC3E}">
        <p14:creationId xmlns:p14="http://schemas.microsoft.com/office/powerpoint/2010/main" val="345365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t>Gewohnheiten nachhaltig verändern</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a:xfrm>
            <a:off x="838200" y="1825625"/>
            <a:ext cx="10515600" cy="3963516"/>
          </a:xfrm>
        </p:spPr>
        <p:txBody>
          <a:bodyPr>
            <a:normAutofit lnSpcReduction="10000"/>
          </a:bodyPr>
          <a:lstStyle/>
          <a:p>
            <a:pPr marL="0" indent="0">
              <a:buNone/>
            </a:pPr>
            <a:endParaRPr lang="en-GB" dirty="0"/>
          </a:p>
          <a:p>
            <a:r>
              <a:rPr lang="de-DE" dirty="0"/>
              <a:t>Zielklarheit</a:t>
            </a:r>
          </a:p>
          <a:p>
            <a:endParaRPr lang="de-DE" dirty="0"/>
          </a:p>
          <a:p>
            <a:r>
              <a:rPr lang="de-DE" dirty="0"/>
              <a:t>Motivation – Emotion</a:t>
            </a:r>
          </a:p>
          <a:p>
            <a:endParaRPr lang="de-DE" dirty="0"/>
          </a:p>
          <a:p>
            <a:r>
              <a:rPr lang="de-DE" dirty="0"/>
              <a:t>Transferstärke </a:t>
            </a:r>
          </a:p>
          <a:p>
            <a:endParaRPr lang="de-DE" dirty="0"/>
          </a:p>
          <a:p>
            <a:r>
              <a:rPr lang="de-DE" dirty="0"/>
              <a:t>Unterstützendes Umfeld</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735773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t>Zieldefinition</a:t>
            </a:r>
            <a:endParaRPr lang="en-GB" sz="4000" dirty="0">
              <a:solidFill>
                <a:srgbClr val="FF0000"/>
              </a:solidFill>
            </a:endParaRPr>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7" name="Inhaltsplatzhalter 3" descr="Bild smart Ziele.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334" t="5392" r="1248" b="5040"/>
          <a:stretch/>
        </p:blipFill>
        <p:spPr>
          <a:xfrm>
            <a:off x="3201980" y="1808885"/>
            <a:ext cx="5068810" cy="3961308"/>
          </a:xfrm>
          <a:prstGeom prst="rect">
            <a:avLst/>
          </a:prstGeom>
        </p:spPr>
      </p:pic>
    </p:spTree>
    <p:extLst>
      <p:ext uri="{BB962C8B-B14F-4D97-AF65-F5344CB8AC3E}">
        <p14:creationId xmlns:p14="http://schemas.microsoft.com/office/powerpoint/2010/main" val="183960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148867"/>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p>
          <a:p>
            <a:pPr marL="514350" indent="-514350">
              <a:buFont typeface="+mj-lt"/>
              <a:buAutoNum type="arabicPeriod" startAt="3"/>
            </a:pPr>
            <a:r>
              <a:rPr lang="de-DE" sz="2400" dirty="0"/>
              <a:t>Zielsetzung</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solidFill>
                  <a:srgbClr val="FF0000"/>
                </a:solidFill>
              </a:rPr>
              <a:t>Schutzfaktoren und Hygienerichtlinien</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185853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a:solidFill>
                  <a:srgbClr val="FF0000"/>
                </a:solidFill>
              </a:rPr>
              <a:t>Schutzfaktoren und Hygiene</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r>
              <a:rPr lang="de-DE" sz="2400" dirty="0"/>
              <a:t>regelmäßig </a:t>
            </a:r>
            <a:r>
              <a:rPr lang="de-DE" sz="2400" b="1" dirty="0"/>
              <a:t>Hände waschen und Hände desinfizieren</a:t>
            </a:r>
          </a:p>
          <a:p>
            <a:r>
              <a:rPr lang="de-DE" sz="2400" dirty="0"/>
              <a:t>Trainingsgeräte verlässlich desinfizieren</a:t>
            </a:r>
          </a:p>
          <a:p>
            <a:r>
              <a:rPr lang="de-DE" sz="2400" b="1" dirty="0"/>
              <a:t>Abstand wahren</a:t>
            </a:r>
          </a:p>
          <a:p>
            <a:pPr lvl="1"/>
            <a:r>
              <a:rPr lang="de-DE" dirty="0"/>
              <a:t>An der Anmeldung</a:t>
            </a:r>
          </a:p>
          <a:p>
            <a:pPr lvl="1"/>
            <a:r>
              <a:rPr lang="de-DE" dirty="0"/>
              <a:t>in den Umkleideräumen</a:t>
            </a:r>
          </a:p>
          <a:p>
            <a:r>
              <a:rPr lang="de-DE" sz="2400" dirty="0"/>
              <a:t>Wertgegenstände einsperren</a:t>
            </a:r>
          </a:p>
          <a:p>
            <a:r>
              <a:rPr lang="de-DE" sz="2400" dirty="0"/>
              <a:t>Bei </a:t>
            </a:r>
            <a:r>
              <a:rPr lang="de-DE" sz="2400" b="1" dirty="0"/>
              <a:t>Krankheitssymptomen</a:t>
            </a:r>
            <a:r>
              <a:rPr lang="de-DE" sz="2400" dirty="0"/>
              <a:t> </a:t>
            </a:r>
            <a:r>
              <a:rPr lang="de-DE" sz="2400" b="1" dirty="0"/>
              <a:t>telefonisch absagen </a:t>
            </a:r>
            <a:br>
              <a:rPr lang="de-DE" sz="2400" b="1" dirty="0"/>
            </a:br>
            <a:r>
              <a:rPr lang="de-DE" sz="2400" dirty="0"/>
              <a:t>und </a:t>
            </a:r>
            <a:r>
              <a:rPr lang="de-DE" sz="2400" b="1" dirty="0"/>
              <a:t>zuhause bleiben</a:t>
            </a:r>
          </a:p>
          <a:p>
            <a:r>
              <a:rPr lang="de-DE" sz="2400" dirty="0"/>
              <a:t>Impfung schützt!</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6" name="Grafik 5">
            <a:extLst>
              <a:ext uri="{FF2B5EF4-FFF2-40B4-BE49-F238E27FC236}">
                <a16:creationId xmlns:a16="http://schemas.microsoft.com/office/drawing/2014/main" id="{57811990-664B-750F-72BB-1B7251F9A5B9}"/>
              </a:ext>
            </a:extLst>
          </p:cNvPr>
          <p:cNvPicPr>
            <a:picLocks noChangeAspect="1"/>
          </p:cNvPicPr>
          <p:nvPr/>
        </p:nvPicPr>
        <p:blipFill>
          <a:blip r:embed="rId2"/>
          <a:stretch>
            <a:fillRect/>
          </a:stretch>
        </p:blipFill>
        <p:spPr>
          <a:xfrm>
            <a:off x="8313656" y="2373678"/>
            <a:ext cx="3460425" cy="2595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1611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90716-7815-0384-26BE-6BF9C7BCBA75}"/>
              </a:ext>
            </a:extLst>
          </p:cNvPr>
          <p:cNvSpPr>
            <a:spLocks noGrp="1"/>
          </p:cNvSpPr>
          <p:nvPr>
            <p:ph type="title"/>
          </p:nvPr>
        </p:nvSpPr>
        <p:spPr/>
        <p:txBody>
          <a:bodyPr/>
          <a:lstStyle/>
          <a:p>
            <a:r>
              <a:rPr lang="de-DE" sz="4000" dirty="0">
                <a:solidFill>
                  <a:srgbClr val="FF0000"/>
                </a:solidFill>
              </a:rPr>
              <a:t>Schutzfaktoren und Hygiene</a:t>
            </a:r>
            <a:endParaRPr lang="en-GB" sz="4000" dirty="0">
              <a:solidFill>
                <a:srgbClr val="FF0000"/>
              </a:solidFill>
            </a:endParaRPr>
          </a:p>
        </p:txBody>
      </p:sp>
      <p:sp>
        <p:nvSpPr>
          <p:cNvPr id="3" name="Inhaltsplatzhalter 2">
            <a:extLst>
              <a:ext uri="{FF2B5EF4-FFF2-40B4-BE49-F238E27FC236}">
                <a16:creationId xmlns:a16="http://schemas.microsoft.com/office/drawing/2014/main" id="{54BAE415-BC9F-E5CB-4FC5-7C3F5E54B1C3}"/>
              </a:ext>
            </a:extLst>
          </p:cNvPr>
          <p:cNvSpPr>
            <a:spLocks noGrp="1"/>
          </p:cNvSpPr>
          <p:nvPr>
            <p:ph idx="1"/>
          </p:nvPr>
        </p:nvSpPr>
        <p:spPr/>
        <p:txBody>
          <a:bodyPr>
            <a:normAutofit/>
          </a:bodyPr>
          <a:lstStyle/>
          <a:p>
            <a:r>
              <a:rPr lang="de-DE" sz="2400" dirty="0"/>
              <a:t>zu Trainingstherapien idealerweise bereits </a:t>
            </a:r>
            <a:r>
              <a:rPr lang="de-DE" sz="2400"/>
              <a:t>in Trainingsbekleidung </a:t>
            </a:r>
            <a:r>
              <a:rPr lang="de-DE" sz="2400" dirty="0"/>
              <a:t>erscheinen</a:t>
            </a:r>
          </a:p>
          <a:p>
            <a:r>
              <a:rPr lang="de-DE" sz="2400" dirty="0"/>
              <a:t>Trockenes/sauberes Shirt und/oder Jacke für Entspannungstraining, Vorträge und Seminare mitnehmen</a:t>
            </a:r>
          </a:p>
          <a:p>
            <a:endParaRPr lang="en-GB" dirty="0"/>
          </a:p>
        </p:txBody>
      </p:sp>
      <p:sp>
        <p:nvSpPr>
          <p:cNvPr id="4" name="Fußzeilenplatzhalter 3">
            <a:extLst>
              <a:ext uri="{FF2B5EF4-FFF2-40B4-BE49-F238E27FC236}">
                <a16:creationId xmlns:a16="http://schemas.microsoft.com/office/drawing/2014/main" id="{11EDB1CE-4DD7-6A19-58C9-E6E21003A671}"/>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6" name="Grafik 5">
            <a:extLst>
              <a:ext uri="{FF2B5EF4-FFF2-40B4-BE49-F238E27FC236}">
                <a16:creationId xmlns:a16="http://schemas.microsoft.com/office/drawing/2014/main" id="{10EDFBDB-5D0B-07A0-6321-3249DF8D5D31}"/>
              </a:ext>
            </a:extLst>
          </p:cNvPr>
          <p:cNvPicPr>
            <a:picLocks noChangeAspect="1"/>
          </p:cNvPicPr>
          <p:nvPr/>
        </p:nvPicPr>
        <p:blipFill>
          <a:blip r:embed="rId2">
            <a:grayscl/>
          </a:blip>
          <a:stretch>
            <a:fillRect/>
          </a:stretch>
        </p:blipFill>
        <p:spPr>
          <a:xfrm>
            <a:off x="4038600" y="3236496"/>
            <a:ext cx="4114800" cy="2743200"/>
          </a:xfrm>
          <a:prstGeom prst="rect">
            <a:avLst/>
          </a:prstGeom>
        </p:spPr>
      </p:pic>
    </p:spTree>
    <p:extLst>
      <p:ext uri="{BB962C8B-B14F-4D97-AF65-F5344CB8AC3E}">
        <p14:creationId xmlns:p14="http://schemas.microsoft.com/office/powerpoint/2010/main" val="3354442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117975"/>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p>
          <a:p>
            <a:pPr marL="514350" indent="-514350">
              <a:buFont typeface="+mj-lt"/>
              <a:buAutoNum type="arabicPeriod" startAt="3"/>
            </a:pPr>
            <a:r>
              <a:rPr lang="de-DE" sz="2400" dirty="0"/>
              <a:t>Zielsetzung</a:t>
            </a:r>
          </a:p>
          <a:p>
            <a:pPr marL="514350" indent="-514350">
              <a:buFont typeface="+mj-lt"/>
              <a:buAutoNum type="arabicPeriod" startAt="3"/>
            </a:pPr>
            <a:endParaRPr lang="de-DE" sz="2400" dirty="0"/>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solidFill>
                <a:srgbClr val="FF0000"/>
              </a:solidFill>
            </a:endParaRPr>
          </a:p>
          <a:p>
            <a:pPr marL="514350" indent="-514350">
              <a:buFont typeface="+mj-lt"/>
              <a:buAutoNum type="arabicPeriod" startAt="3"/>
            </a:pPr>
            <a:r>
              <a:rPr lang="de-DE" sz="2400" dirty="0">
                <a:solidFill>
                  <a:srgbClr val="FF0000"/>
                </a:solidFill>
              </a:rPr>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148812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9D53DC6-3391-3D07-218C-42C11AD12747}"/>
              </a:ext>
            </a:extLst>
          </p:cNvPr>
          <p:cNvSpPr>
            <a:spLocks noGrp="1"/>
          </p:cNvSpPr>
          <p:nvPr>
            <p:ph type="title"/>
          </p:nvPr>
        </p:nvSpPr>
        <p:spPr>
          <a:xfrm>
            <a:off x="838200" y="461377"/>
            <a:ext cx="10515600" cy="1325563"/>
          </a:xfrm>
        </p:spPr>
        <p:txBody>
          <a:bodyPr>
            <a:normAutofit/>
          </a:bodyPr>
          <a:lstStyle/>
          <a:p>
            <a:r>
              <a:rPr kumimoji="0" lang="de-DE" sz="3600" b="0" i="0" u="none" strike="noStrike" kern="1200" cap="none" spc="0" normalizeH="0" baseline="0" noProof="0" dirty="0">
                <a:ln>
                  <a:noFill/>
                </a:ln>
                <a:solidFill>
                  <a:srgbClr val="FF0000"/>
                </a:solidFill>
                <a:effectLst/>
                <a:uLnTx/>
                <a:uFillTx/>
                <a:latin typeface="Calibri Light" panose="020F0302020204030204"/>
                <a:ea typeface="+mj-ea"/>
                <a:cs typeface="+mj-cs"/>
              </a:rPr>
              <a:t>Dokumentation und Verlaufskontrolle</a:t>
            </a:r>
            <a:br>
              <a:rPr kumimoji="0" lang="de-DE" sz="3600" b="0" i="0" u="none" strike="noStrike" kern="1200" cap="none" spc="0" normalizeH="0" baseline="0" noProof="0" dirty="0">
                <a:ln>
                  <a:noFill/>
                </a:ln>
                <a:solidFill>
                  <a:srgbClr val="FF0000"/>
                </a:solidFill>
                <a:effectLst/>
                <a:uLnTx/>
                <a:uFillTx/>
                <a:latin typeface="Calibri Light" panose="020F0302020204030204"/>
                <a:ea typeface="+mj-ea"/>
                <a:cs typeface="+mj-cs"/>
              </a:rPr>
            </a:br>
            <a:endParaRPr lang="en-GB" sz="4800" dirty="0"/>
          </a:p>
        </p:txBody>
      </p:sp>
      <p:pic>
        <p:nvPicPr>
          <p:cNvPr id="11" name="Inhaltsplatzhalter 10">
            <a:extLst>
              <a:ext uri="{FF2B5EF4-FFF2-40B4-BE49-F238E27FC236}">
                <a16:creationId xmlns:a16="http://schemas.microsoft.com/office/drawing/2014/main" id="{E46AD107-B2D1-307D-B03C-8C11F13D5A42}"/>
              </a:ext>
            </a:extLst>
          </p:cNvPr>
          <p:cNvPicPr>
            <a:picLocks noGrp="1" noChangeAspect="1"/>
          </p:cNvPicPr>
          <p:nvPr>
            <p:ph sz="half" idx="2"/>
          </p:nvPr>
        </p:nvPicPr>
        <p:blipFill>
          <a:blip r:embed="rId2"/>
          <a:stretch>
            <a:fillRect/>
          </a:stretch>
        </p:blipFill>
        <p:spPr>
          <a:xfrm>
            <a:off x="838200" y="788393"/>
            <a:ext cx="4359018" cy="4298053"/>
          </a:xfrm>
          <a:prstGeom prst="rect">
            <a:avLst/>
          </a:prstGeom>
        </p:spPr>
      </p:pic>
      <p:sp>
        <p:nvSpPr>
          <p:cNvPr id="5" name="Fußzeilenplatzhalter 4">
            <a:extLst>
              <a:ext uri="{FF2B5EF4-FFF2-40B4-BE49-F238E27FC236}">
                <a16:creationId xmlns:a16="http://schemas.microsoft.com/office/drawing/2014/main" id="{6FEC905A-2C46-59AB-9A58-2880CC12E106}"/>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
        <p:nvSpPr>
          <p:cNvPr id="12" name="Textfeld 11">
            <a:extLst>
              <a:ext uri="{FF2B5EF4-FFF2-40B4-BE49-F238E27FC236}">
                <a16:creationId xmlns:a16="http://schemas.microsoft.com/office/drawing/2014/main" id="{ECA60510-E959-0266-1BDD-9D1F2C54F14F}"/>
              </a:ext>
            </a:extLst>
          </p:cNvPr>
          <p:cNvSpPr txBox="1"/>
          <p:nvPr/>
        </p:nvSpPr>
        <p:spPr>
          <a:xfrm>
            <a:off x="5517378" y="3021194"/>
            <a:ext cx="6556813" cy="830997"/>
          </a:xfrm>
          <a:prstGeom prst="rect">
            <a:avLst/>
          </a:prstGeom>
          <a:noFill/>
        </p:spPr>
        <p:txBody>
          <a:bodyPr wrap="square" rtlCol="0">
            <a:spAutoFit/>
          </a:bodyPr>
          <a:lstStyle/>
          <a:p>
            <a:r>
              <a:rPr lang="en-GB" sz="2400" b="1" dirty="0"/>
              <a:t>Bluetooth </a:t>
            </a:r>
            <a:r>
              <a:rPr lang="en-GB" sz="2400" b="1" dirty="0" err="1"/>
              <a:t>Oberarm-Pulsmesser</a:t>
            </a:r>
            <a:r>
              <a:rPr lang="en-GB" sz="2400" b="1" dirty="0"/>
              <a:t> Polar OH 1 </a:t>
            </a:r>
          </a:p>
          <a:p>
            <a:r>
              <a:rPr lang="en-GB" sz="2400" dirty="0" err="1"/>
              <a:t>im</a:t>
            </a:r>
            <a:r>
              <a:rPr lang="en-GB" sz="2400" dirty="0"/>
              <a:t> </a:t>
            </a:r>
            <a:r>
              <a:rPr lang="en-GB" sz="2400" dirty="0" err="1"/>
              <a:t>Sekretariat</a:t>
            </a:r>
            <a:r>
              <a:rPr lang="en-GB" sz="2400" dirty="0"/>
              <a:t> </a:t>
            </a:r>
            <a:r>
              <a:rPr lang="en-GB" sz="2400" dirty="0" err="1"/>
              <a:t>erhältlich</a:t>
            </a:r>
            <a:r>
              <a:rPr lang="en-GB" sz="2400" dirty="0"/>
              <a:t>.</a:t>
            </a:r>
          </a:p>
        </p:txBody>
      </p:sp>
    </p:spTree>
    <p:extLst>
      <p:ext uri="{BB962C8B-B14F-4D97-AF65-F5344CB8AC3E}">
        <p14:creationId xmlns:p14="http://schemas.microsoft.com/office/powerpoint/2010/main" val="2057267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19CFFB-4B36-4C56-A7CB-408CEDB8C74B}"/>
              </a:ext>
            </a:extLst>
          </p:cNvPr>
          <p:cNvSpPr>
            <a:spLocks noGrp="1"/>
          </p:cNvSpPr>
          <p:nvPr>
            <p:ph type="ctrTitle"/>
          </p:nvPr>
        </p:nvSpPr>
        <p:spPr>
          <a:xfrm>
            <a:off x="1524000" y="1316052"/>
            <a:ext cx="9144000" cy="1493156"/>
          </a:xfrm>
        </p:spPr>
        <p:txBody>
          <a:bodyPr>
            <a:normAutofit/>
          </a:bodyPr>
          <a:lstStyle/>
          <a:p>
            <a:r>
              <a:rPr lang="de-AT" sz="4000" dirty="0">
                <a:solidFill>
                  <a:srgbClr val="FF0000"/>
                </a:solidFill>
              </a:rPr>
              <a:t>Vielen Dank für Ihre Aufmerksamkeit!</a:t>
            </a:r>
          </a:p>
        </p:txBody>
      </p:sp>
      <p:sp>
        <p:nvSpPr>
          <p:cNvPr id="2" name="Fußzeilenplatzhalter 1">
            <a:extLst>
              <a:ext uri="{FF2B5EF4-FFF2-40B4-BE49-F238E27FC236}">
                <a16:creationId xmlns:a16="http://schemas.microsoft.com/office/drawing/2014/main" id="{245C9905-E489-360D-10A4-29B47DC81A13}"/>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7" name="Grafik 6">
            <a:extLst>
              <a:ext uri="{FF2B5EF4-FFF2-40B4-BE49-F238E27FC236}">
                <a16:creationId xmlns:a16="http://schemas.microsoft.com/office/drawing/2014/main" id="{C94453CB-EB54-44C0-D60F-7D6C0A2A18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08126" y="3104751"/>
            <a:ext cx="3175747" cy="2153049"/>
          </a:xfrm>
          <a:prstGeom prst="rect">
            <a:avLst/>
          </a:prstGeom>
        </p:spPr>
      </p:pic>
    </p:spTree>
    <p:extLst>
      <p:ext uri="{BB962C8B-B14F-4D97-AF65-F5344CB8AC3E}">
        <p14:creationId xmlns:p14="http://schemas.microsoft.com/office/powerpoint/2010/main" val="4786902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093261"/>
          </a:xfrm>
        </p:spPr>
        <p:txBody>
          <a:bodyPr>
            <a:normAutofit fontScale="92500" lnSpcReduction="20000"/>
          </a:bodyPr>
          <a:lstStyle/>
          <a:p>
            <a:pPr marL="514350" indent="-514350">
              <a:buFont typeface="+mj-lt"/>
              <a:buAutoNum type="arabicPeriod"/>
            </a:pPr>
            <a:r>
              <a:rPr lang="de-DE" sz="2400" dirty="0">
                <a:solidFill>
                  <a:srgbClr val="FF0000"/>
                </a:solidFill>
              </a:rPr>
              <a:t>Richtlinien und Phasenmodell</a:t>
            </a:r>
          </a:p>
          <a:p>
            <a:pPr marL="0" indent="0">
              <a:buNone/>
            </a:pPr>
            <a:endParaRPr lang="de-DE" sz="2400" dirty="0"/>
          </a:p>
          <a:p>
            <a:pPr marL="514350" indent="-514350">
              <a:buFont typeface="+mj-lt"/>
              <a:buAutoNum type="arabicPeriod" startAt="2"/>
            </a:pPr>
            <a:r>
              <a:rPr lang="de-DE" sz="2400" dirty="0"/>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p>
          <a:p>
            <a:pPr marL="514350" indent="-514350">
              <a:buFont typeface="+mj-lt"/>
              <a:buAutoNum type="arabicPeriod" startAt="3"/>
            </a:pPr>
            <a:r>
              <a:rPr lang="de-DE" sz="2400" dirty="0"/>
              <a:t>Zielsetzung</a:t>
            </a:r>
          </a:p>
          <a:p>
            <a:pPr marL="514350" indent="-514350">
              <a:buFont typeface="+mj-lt"/>
              <a:buAutoNum type="arabicPeriod" startAt="3"/>
            </a:pPr>
            <a:endParaRPr lang="de-DE" sz="2400" dirty="0"/>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742587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Richtlinien und Phasenmodell</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p:txBody>
          <a:bodyPr/>
          <a:lstStyle/>
          <a:p>
            <a:pPr marL="0" indent="0">
              <a:buNone/>
            </a:pPr>
            <a:r>
              <a:rPr lang="de-DE" dirty="0"/>
              <a:t>Richtlinien der österreichischen Fachgesellschaften für kardiologische und pneumologische Rehabilitation und Sekundärprävention (ÖGPR)</a:t>
            </a:r>
          </a:p>
          <a:p>
            <a:endParaRPr lang="de-DE" dirty="0"/>
          </a:p>
          <a:p>
            <a:endParaRPr lang="de-AT" dirty="0"/>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pic>
        <p:nvPicPr>
          <p:cNvPr id="4" name="Grafik 3">
            <a:extLst>
              <a:ext uri="{FF2B5EF4-FFF2-40B4-BE49-F238E27FC236}">
                <a16:creationId xmlns:a16="http://schemas.microsoft.com/office/drawing/2014/main" id="{5BEA12A3-8FE1-9750-7828-0E2700EA2B33}"/>
              </a:ext>
            </a:extLst>
          </p:cNvPr>
          <p:cNvPicPr>
            <a:picLocks noChangeAspect="1"/>
          </p:cNvPicPr>
          <p:nvPr/>
        </p:nvPicPr>
        <p:blipFill>
          <a:blip r:embed="rId2"/>
          <a:stretch>
            <a:fillRect/>
          </a:stretch>
        </p:blipFill>
        <p:spPr>
          <a:xfrm>
            <a:off x="4442598" y="4728482"/>
            <a:ext cx="3449680" cy="1362953"/>
          </a:xfrm>
          <a:prstGeom prst="rect">
            <a:avLst/>
          </a:prstGeom>
        </p:spPr>
      </p:pic>
      <p:pic>
        <p:nvPicPr>
          <p:cNvPr id="1026" name="Picture 2" descr="Startseite | ÖKG">
            <a:extLst>
              <a:ext uri="{FF2B5EF4-FFF2-40B4-BE49-F238E27FC236}">
                <a16:creationId xmlns:a16="http://schemas.microsoft.com/office/drawing/2014/main" id="{DE2164D6-CF10-C4B7-FFDD-50F2A83EF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023705"/>
            <a:ext cx="32194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ÖGP die Österreichische Gesellschaft für Pneumologie">
            <a:extLst>
              <a:ext uri="{FF2B5EF4-FFF2-40B4-BE49-F238E27FC236}">
                <a16:creationId xmlns:a16="http://schemas.microsoft.com/office/drawing/2014/main" id="{4D60936D-0857-C2B3-5904-F852201F3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3223731"/>
            <a:ext cx="349567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27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Phasenmodell</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graphicFrame>
        <p:nvGraphicFramePr>
          <p:cNvPr id="4" name="Inhaltsplatzhalter 3">
            <a:extLst>
              <a:ext uri="{FF2B5EF4-FFF2-40B4-BE49-F238E27FC236}">
                <a16:creationId xmlns:a16="http://schemas.microsoft.com/office/drawing/2014/main" id="{ABF9593A-7A24-656A-D519-5996B381A7BA}"/>
              </a:ext>
            </a:extLst>
          </p:cNvPr>
          <p:cNvGraphicFramePr>
            <a:graphicFrameLocks noGrp="1"/>
          </p:cNvGraphicFramePr>
          <p:nvPr>
            <p:ph idx="1"/>
            <p:extLst>
              <p:ext uri="{D42A27DB-BD31-4B8C-83A1-F6EECF244321}">
                <p14:modId xmlns:p14="http://schemas.microsoft.com/office/powerpoint/2010/main" val="1153448465"/>
              </p:ext>
            </p:extLst>
          </p:nvPr>
        </p:nvGraphicFramePr>
        <p:xfrm>
          <a:off x="935855" y="1847850"/>
          <a:ext cx="106139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594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Phasenmodell</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graphicFrame>
        <p:nvGraphicFramePr>
          <p:cNvPr id="4" name="Inhaltsplatzhalter 3">
            <a:extLst>
              <a:ext uri="{FF2B5EF4-FFF2-40B4-BE49-F238E27FC236}">
                <a16:creationId xmlns:a16="http://schemas.microsoft.com/office/drawing/2014/main" id="{ABF9593A-7A24-656A-D519-5996B381A7BA}"/>
              </a:ext>
            </a:extLst>
          </p:cNvPr>
          <p:cNvGraphicFramePr>
            <a:graphicFrameLocks noGrp="1"/>
          </p:cNvGraphicFramePr>
          <p:nvPr>
            <p:ph idx="1"/>
            <p:extLst>
              <p:ext uri="{D42A27DB-BD31-4B8C-83A1-F6EECF244321}">
                <p14:modId xmlns:p14="http://schemas.microsoft.com/office/powerpoint/2010/main" val="3371046419"/>
              </p:ext>
            </p:extLst>
          </p:nvPr>
        </p:nvGraphicFramePr>
        <p:xfrm>
          <a:off x="935855" y="1847850"/>
          <a:ext cx="106139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732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Richtlinien und Phasenmodell</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p:txBody>
          <a:bodyPr>
            <a:normAutofit fontScale="92500" lnSpcReduction="20000"/>
          </a:bodyPr>
          <a:lstStyle/>
          <a:p>
            <a:pPr marL="0" indent="0">
              <a:buNone/>
            </a:pPr>
            <a:r>
              <a:rPr lang="de-DE" sz="3100" b="1" dirty="0"/>
              <a:t>Phase 2:</a:t>
            </a:r>
          </a:p>
          <a:p>
            <a:pPr marL="457200" lvl="1" indent="0">
              <a:buNone/>
            </a:pPr>
            <a:r>
              <a:rPr lang="de-DE" sz="3100" dirty="0"/>
              <a:t>Verlorengegangene Bewegungsmuster und Lebensgewohnheiten wiederentdecken und üben</a:t>
            </a:r>
          </a:p>
          <a:p>
            <a:pPr marL="0" indent="0">
              <a:buNone/>
            </a:pPr>
            <a:r>
              <a:rPr lang="de-DE" sz="3100" b="1" dirty="0"/>
              <a:t>Phase 3: </a:t>
            </a:r>
          </a:p>
          <a:p>
            <a:pPr marL="457200" lvl="1" indent="0">
              <a:buNone/>
            </a:pPr>
            <a:r>
              <a:rPr lang="de-DE" sz="3100" dirty="0"/>
              <a:t>wirksamer Leistungsaufbau und Festigung der „neuen“ Lebensgewohnheiten</a:t>
            </a:r>
          </a:p>
          <a:p>
            <a:endParaRPr lang="de-DE" sz="3100" dirty="0"/>
          </a:p>
          <a:p>
            <a:r>
              <a:rPr lang="de-DE" sz="3100" dirty="0"/>
              <a:t>Ein klar festgelegtes Programm:</a:t>
            </a:r>
          </a:p>
          <a:p>
            <a:pPr lvl="1"/>
            <a:r>
              <a:rPr lang="de-DE" sz="3100" dirty="0"/>
              <a:t>medikamentöse Therapie</a:t>
            </a:r>
          </a:p>
          <a:p>
            <a:pPr lvl="1"/>
            <a:r>
              <a:rPr lang="de-DE" sz="3100" dirty="0"/>
              <a:t>Trainingstherapie </a:t>
            </a:r>
          </a:p>
          <a:p>
            <a:pPr lvl="1"/>
            <a:r>
              <a:rPr lang="de-DE" sz="3100" dirty="0"/>
              <a:t>Ernährungstherapie</a:t>
            </a:r>
          </a:p>
          <a:p>
            <a:pPr marL="0" indent="0">
              <a:buNone/>
            </a:pPr>
            <a:endParaRPr lang="de-DE" sz="3100" dirty="0"/>
          </a:p>
          <a:p>
            <a:pPr marL="0" indent="0">
              <a:buNone/>
            </a:pPr>
            <a:endParaRPr lang="de-AT" dirty="0"/>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03897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solidFill>
                  <a:srgbClr val="FF0000"/>
                </a:solidFill>
              </a:rPr>
              <a:t>Richtlinien und Phasenmodell</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p:txBody>
          <a:bodyPr>
            <a:normAutofit/>
          </a:bodyPr>
          <a:lstStyle/>
          <a:p>
            <a:r>
              <a:rPr lang="de-DE" altLang="de-DE" sz="2400" dirty="0">
                <a:ea typeface="ＭＳ Ｐゴシック" panose="020B0600070205080204" pitchFamily="34" charset="-128"/>
              </a:rPr>
              <a:t>Phase 3 = </a:t>
            </a:r>
            <a:r>
              <a:rPr lang="de-DE" altLang="de-DE" sz="2400" b="1" dirty="0">
                <a:ea typeface="ＭＳ Ｐゴシック" panose="020B0600070205080204" pitchFamily="34" charset="-128"/>
              </a:rPr>
              <a:t>die wichtigere Phase !!</a:t>
            </a:r>
          </a:p>
          <a:p>
            <a:endParaRPr lang="de-DE" altLang="de-DE" sz="2400" dirty="0">
              <a:ea typeface="ＭＳ Ｐゴシック" panose="020B0600070205080204" pitchFamily="34" charset="-128"/>
            </a:endParaRPr>
          </a:p>
          <a:p>
            <a:r>
              <a:rPr lang="de-DE" altLang="de-DE" sz="2400" dirty="0">
                <a:ea typeface="ＭＳ Ｐゴシック" panose="020B0600070205080204" pitchFamily="34" charset="-128"/>
              </a:rPr>
              <a:t>Schwerpunkt = Festigen und Ausbauen des Trainings mittels medizinischer und trainingswissenschaftlicher Betreuung</a:t>
            </a:r>
          </a:p>
          <a:p>
            <a:endParaRPr lang="de-DE" altLang="de-DE" sz="2400" dirty="0">
              <a:ea typeface="ＭＳ Ｐゴシック" panose="020B0600070205080204" pitchFamily="34" charset="-128"/>
            </a:endParaRPr>
          </a:p>
          <a:p>
            <a:r>
              <a:rPr lang="de-DE" altLang="de-DE" sz="2400" dirty="0">
                <a:ea typeface="ＭＳ Ｐゴシック" panose="020B0600070205080204" pitchFamily="34" charset="-128"/>
              </a:rPr>
              <a:t>1-2 x / Woche betreutes Training im Zentrum</a:t>
            </a:r>
          </a:p>
          <a:p>
            <a:r>
              <a:rPr lang="de-DE" altLang="de-DE" sz="2400" dirty="0">
                <a:ea typeface="ＭＳ Ｐゴシック" panose="020B0600070205080204" pitchFamily="34" charset="-128"/>
              </a:rPr>
              <a:t>ergänzt durch Trainingseinheiten zu Hause  (</a:t>
            </a:r>
            <a:r>
              <a:rPr lang="de-DE" altLang="de-DE" sz="2400" dirty="0" err="1">
                <a:ea typeface="ＭＳ Ｐゴシック" panose="020B0600070205080204" pitchFamily="34" charset="-128"/>
              </a:rPr>
              <a:t>homebased</a:t>
            </a:r>
            <a:r>
              <a:rPr lang="de-DE" altLang="de-DE" sz="2400" dirty="0">
                <a:ea typeface="ＭＳ Ｐゴシック" panose="020B0600070205080204" pitchFamily="34" charset="-128"/>
              </a:rPr>
              <a:t> </a:t>
            </a:r>
            <a:r>
              <a:rPr lang="de-DE" altLang="de-DE" sz="2400" dirty="0" err="1">
                <a:ea typeface="ＭＳ Ｐゴシック" panose="020B0600070205080204" pitchFamily="34" charset="-128"/>
              </a:rPr>
              <a:t>exercise</a:t>
            </a:r>
            <a:r>
              <a:rPr lang="de-DE" altLang="de-DE" sz="2400" dirty="0">
                <a:ea typeface="ＭＳ Ｐゴシック" panose="020B0600070205080204" pitchFamily="34" charset="-128"/>
              </a:rPr>
              <a:t>)</a:t>
            </a:r>
          </a:p>
          <a:p>
            <a:endParaRPr lang="de-DE" altLang="de-DE" sz="2400" dirty="0">
              <a:latin typeface="Arial" panose="020B0604020202020204" pitchFamily="34" charset="0"/>
              <a:ea typeface="ＭＳ Ｐゴシック" panose="020B0600070205080204" pitchFamily="34" charset="-128"/>
            </a:endParaRPr>
          </a:p>
          <a:p>
            <a:endParaRPr lang="de-DE" dirty="0"/>
          </a:p>
          <a:p>
            <a:endParaRPr lang="de-AT" dirty="0"/>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2943397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2F96-8163-4DC5-BBA0-A7988FB3F324}"/>
              </a:ext>
            </a:extLst>
          </p:cNvPr>
          <p:cNvSpPr>
            <a:spLocks noGrp="1"/>
          </p:cNvSpPr>
          <p:nvPr>
            <p:ph type="title"/>
          </p:nvPr>
        </p:nvSpPr>
        <p:spPr/>
        <p:txBody>
          <a:bodyPr>
            <a:normAutofit/>
          </a:bodyPr>
          <a:lstStyle/>
          <a:p>
            <a:r>
              <a:rPr lang="de-AT" sz="4000" dirty="0"/>
              <a:t>Inhalt</a:t>
            </a:r>
          </a:p>
        </p:txBody>
      </p:sp>
      <p:sp>
        <p:nvSpPr>
          <p:cNvPr id="3" name="Inhaltsplatzhalter 2">
            <a:extLst>
              <a:ext uri="{FF2B5EF4-FFF2-40B4-BE49-F238E27FC236}">
                <a16:creationId xmlns:a16="http://schemas.microsoft.com/office/drawing/2014/main" id="{C7F1076D-D9F5-4E9E-971E-2EFF12971C24}"/>
              </a:ext>
            </a:extLst>
          </p:cNvPr>
          <p:cNvSpPr>
            <a:spLocks noGrp="1"/>
          </p:cNvSpPr>
          <p:nvPr>
            <p:ph idx="1"/>
          </p:nvPr>
        </p:nvSpPr>
        <p:spPr>
          <a:xfrm>
            <a:off x="838200" y="1825625"/>
            <a:ext cx="10515600" cy="4111797"/>
          </a:xfrm>
        </p:spPr>
        <p:txBody>
          <a:bodyPr>
            <a:normAutofit fontScale="92500" lnSpcReduction="20000"/>
          </a:bodyPr>
          <a:lstStyle/>
          <a:p>
            <a:pPr marL="514350" indent="-514350">
              <a:buFont typeface="+mj-lt"/>
              <a:buAutoNum type="arabicPeriod"/>
            </a:pPr>
            <a:r>
              <a:rPr lang="de-DE" sz="2400" dirty="0"/>
              <a:t>Richtlinien und Phasenmodell</a:t>
            </a:r>
          </a:p>
          <a:p>
            <a:pPr marL="0" indent="0">
              <a:buNone/>
            </a:pPr>
            <a:endParaRPr lang="de-DE" sz="2400" dirty="0"/>
          </a:p>
          <a:p>
            <a:pPr marL="514350" indent="-514350">
              <a:buFont typeface="+mj-lt"/>
              <a:buAutoNum type="arabicPeriod" startAt="2"/>
            </a:pPr>
            <a:r>
              <a:rPr lang="de-DE" sz="2400" dirty="0">
                <a:solidFill>
                  <a:srgbClr val="FF0000"/>
                </a:solidFill>
              </a:rPr>
              <a:t>Umfangreicher Betreuungsansatz</a:t>
            </a:r>
          </a:p>
          <a:p>
            <a:pPr marL="0" indent="0">
              <a:buNone/>
            </a:pPr>
            <a:endParaRPr lang="de-DE" sz="2400" dirty="0"/>
          </a:p>
          <a:p>
            <a:pPr marL="514350" indent="-514350">
              <a:buFont typeface="+mj-lt"/>
              <a:buAutoNum type="arabicPeriod" startAt="3"/>
            </a:pPr>
            <a:r>
              <a:rPr lang="de-DE" sz="2400" dirty="0"/>
              <a:t>Inhalte und Programme der Rehabilitation</a:t>
            </a:r>
          </a:p>
          <a:p>
            <a:pPr marL="514350" indent="-514350">
              <a:buFont typeface="+mj-lt"/>
              <a:buAutoNum type="arabicPeriod" startAt="3"/>
            </a:pPr>
            <a:endParaRPr lang="de-DE" sz="2400" dirty="0"/>
          </a:p>
          <a:p>
            <a:pPr marL="514350" indent="-514350">
              <a:buFont typeface="+mj-lt"/>
              <a:buAutoNum type="arabicPeriod" startAt="3"/>
            </a:pPr>
            <a:r>
              <a:rPr lang="de-DE" sz="2400" dirty="0"/>
              <a:t>Zielsetzung</a:t>
            </a:r>
          </a:p>
          <a:p>
            <a:pPr marL="514350" indent="-514350">
              <a:buFont typeface="+mj-lt"/>
              <a:buAutoNum type="arabicPeriod" startAt="3"/>
            </a:pPr>
            <a:endParaRPr lang="de-DE" sz="2400" dirty="0"/>
          </a:p>
          <a:p>
            <a:pPr marL="514350" indent="-514350">
              <a:buFont typeface="+mj-lt"/>
              <a:buAutoNum type="arabicPeriod" startAt="3"/>
            </a:pPr>
            <a:r>
              <a:rPr lang="de-DE" sz="2400" dirty="0"/>
              <a:t>Schutzfaktoren und Hygienerichtlinien</a:t>
            </a:r>
          </a:p>
          <a:p>
            <a:pPr marL="514350" indent="-514350">
              <a:buFont typeface="+mj-lt"/>
              <a:buAutoNum type="arabicPeriod" startAt="3"/>
            </a:pPr>
            <a:endParaRPr lang="de-DE" sz="2400" dirty="0"/>
          </a:p>
          <a:p>
            <a:pPr marL="514350" indent="-514350">
              <a:buFont typeface="+mj-lt"/>
              <a:buAutoNum type="arabicPeriod" startAt="3"/>
            </a:pPr>
            <a:r>
              <a:rPr lang="de-DE" sz="2400" dirty="0"/>
              <a:t>Training: Dokumentation und Verlaufskontrolle</a:t>
            </a:r>
          </a:p>
        </p:txBody>
      </p:sp>
      <p:sp>
        <p:nvSpPr>
          <p:cNvPr id="5" name="Fußzeilenplatzhalter 4">
            <a:extLst>
              <a:ext uri="{FF2B5EF4-FFF2-40B4-BE49-F238E27FC236}">
                <a16:creationId xmlns:a16="http://schemas.microsoft.com/office/drawing/2014/main" id="{CB94914C-8649-805F-6190-CAB69785DEAF}"/>
              </a:ext>
            </a:extLst>
          </p:cNvPr>
          <p:cNvSpPr>
            <a:spLocks noGrp="1"/>
          </p:cNvSpPr>
          <p:nvPr>
            <p:ph type="ftr" sz="quarter" idx="11"/>
          </p:nvPr>
        </p:nvSpPr>
        <p:spPr/>
        <p:txBody>
          <a:bodyPr/>
          <a:lstStyle/>
          <a:p>
            <a:r>
              <a:rPr lang="de-DE" dirty="0"/>
              <a:t>1120 Wien, </a:t>
            </a:r>
            <a:r>
              <a:rPr lang="de-DE" dirty="0" err="1"/>
              <a:t>Schönbrunnerstraße</a:t>
            </a:r>
            <a:r>
              <a:rPr lang="de-DE" dirty="0"/>
              <a:t> 218-220 (U4 Center)   </a:t>
            </a:r>
          </a:p>
          <a:p>
            <a:r>
              <a:rPr lang="de-DE" dirty="0"/>
              <a:t>4020 Linz, Untere </a:t>
            </a:r>
            <a:r>
              <a:rPr lang="de-DE" dirty="0" err="1"/>
              <a:t>Donaulände</a:t>
            </a:r>
            <a:r>
              <a:rPr lang="de-DE" dirty="0"/>
              <a:t> 21-25 (</a:t>
            </a:r>
            <a:r>
              <a:rPr lang="de-DE" dirty="0" err="1"/>
              <a:t>Medicent</a:t>
            </a:r>
            <a:r>
              <a:rPr lang="de-DE" dirty="0"/>
              <a:t>) www.cardiomed.at</a:t>
            </a:r>
            <a:endParaRPr lang="de-AT" dirty="0"/>
          </a:p>
        </p:txBody>
      </p:sp>
    </p:spTree>
    <p:extLst>
      <p:ext uri="{BB962C8B-B14F-4D97-AF65-F5344CB8AC3E}">
        <p14:creationId xmlns:p14="http://schemas.microsoft.com/office/powerpoint/2010/main" val="3484480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1537</Words>
  <Application>Microsoft Office PowerPoint</Application>
  <PresentationFormat>Breitbild</PresentationFormat>
  <Paragraphs>282</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Calibri Light</vt:lpstr>
      <vt:lpstr>Office</vt:lpstr>
      <vt:lpstr>Rehabilitation und Sekundärprävention  Ihr Einstieg in die aktive Gesundheitsvorsorge</vt:lpstr>
      <vt:lpstr>Inhalt</vt:lpstr>
      <vt:lpstr>Inhalt</vt:lpstr>
      <vt:lpstr>Richtlinien und Phasenmodell</vt:lpstr>
      <vt:lpstr>Phasenmodell</vt:lpstr>
      <vt:lpstr>Phasenmodell</vt:lpstr>
      <vt:lpstr>Richtlinien und Phasenmodell</vt:lpstr>
      <vt:lpstr>Richtlinien und Phasenmodell</vt:lpstr>
      <vt:lpstr>Inhalt</vt:lpstr>
      <vt:lpstr>Umfangreicher Betreuungsansatz</vt:lpstr>
      <vt:lpstr>Umfangreicher Betreuungsansatz</vt:lpstr>
      <vt:lpstr>Umfangreicher Betreuungsansatz</vt:lpstr>
      <vt:lpstr>Allgemeine Infos</vt:lpstr>
      <vt:lpstr>Inhalt</vt:lpstr>
      <vt:lpstr>Inhalte und Programme - Training</vt:lpstr>
      <vt:lpstr>Inhalte und Programme</vt:lpstr>
      <vt:lpstr>Inhalte und Programme - Diätologie</vt:lpstr>
      <vt:lpstr>Inhalte und Programme - Psychologie</vt:lpstr>
      <vt:lpstr>Inhalte und Programme - Schulung</vt:lpstr>
      <vt:lpstr>Inhalt</vt:lpstr>
      <vt:lpstr>Zielsetzung</vt:lpstr>
      <vt:lpstr>Gewohnheiten nachhaltig verändern</vt:lpstr>
      <vt:lpstr>Zieldefinition</vt:lpstr>
      <vt:lpstr>Inhalt</vt:lpstr>
      <vt:lpstr>Schutzfaktoren und Hygiene</vt:lpstr>
      <vt:lpstr>Schutzfaktoren und Hygiene</vt:lpstr>
      <vt:lpstr>Inhalt</vt:lpstr>
      <vt:lpstr>Dokumentation und Verlaufskontrolle </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Centrum</dc:creator>
  <cp:lastModifiedBy>b28vortrag</cp:lastModifiedBy>
  <cp:revision>30</cp:revision>
  <dcterms:created xsi:type="dcterms:W3CDTF">2022-01-11T16:21:56Z</dcterms:created>
  <dcterms:modified xsi:type="dcterms:W3CDTF">2024-10-01T09:38:38Z</dcterms:modified>
</cp:coreProperties>
</file>